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5"/>
  </p:notesMasterIdLst>
  <p:sldIdLst>
    <p:sldId id="256" r:id="rId5"/>
    <p:sldId id="257" r:id="rId6"/>
    <p:sldId id="258" r:id="rId7"/>
    <p:sldId id="259" r:id="rId8"/>
    <p:sldId id="260" r:id="rId9"/>
    <p:sldId id="261" r:id="rId10"/>
    <p:sldId id="262" r:id="rId11"/>
    <p:sldId id="265" r:id="rId12"/>
    <p:sldId id="264" r:id="rId13"/>
    <p:sldId id="266" r:id="rId14"/>
    <p:sldId id="267" r:id="rId15"/>
    <p:sldId id="268" r:id="rId16"/>
    <p:sldId id="269" r:id="rId17"/>
    <p:sldId id="270" r:id="rId18"/>
    <p:sldId id="271" r:id="rId19"/>
    <p:sldId id="272" r:id="rId20"/>
    <p:sldId id="273" r:id="rId21"/>
    <p:sldId id="274" r:id="rId22"/>
    <p:sldId id="276" r:id="rId23"/>
    <p:sldId id="277" r:id="rId24"/>
    <p:sldId id="278" r:id="rId25"/>
    <p:sldId id="279" r:id="rId26"/>
    <p:sldId id="280" r:id="rId27"/>
    <p:sldId id="281" r:id="rId28"/>
    <p:sldId id="283" r:id="rId29"/>
    <p:sldId id="282" r:id="rId30"/>
    <p:sldId id="284" r:id="rId31"/>
    <p:sldId id="285" r:id="rId32"/>
    <p:sldId id="286" r:id="rId33"/>
    <p:sldId id="27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3F38A0AA-2538-423B-9F5B-7FB832B05CAE}"/>
    <pc:docChg chg="undo custSel modSld">
      <pc:chgData name="Ian Coles | TRICS" userId="e39e6a2d-cb02-47f7-a2e2-d83a41b76ae8" providerId="ADAL" clId="{3F38A0AA-2538-423B-9F5B-7FB832B05CAE}" dt="2023-09-12T08:57:54.900" v="9" actId="478"/>
      <pc:docMkLst>
        <pc:docMk/>
      </pc:docMkLst>
      <pc:sldChg chg="addSp delSp modSp mod">
        <pc:chgData name="Ian Coles | TRICS" userId="e39e6a2d-cb02-47f7-a2e2-d83a41b76ae8" providerId="ADAL" clId="{3F38A0AA-2538-423B-9F5B-7FB832B05CAE}" dt="2023-09-12T08:57:33.162" v="5" actId="478"/>
        <pc:sldMkLst>
          <pc:docMk/>
          <pc:sldMk cId="2182821002" sldId="257"/>
        </pc:sldMkLst>
        <pc:spChg chg="add del mod">
          <ac:chgData name="Ian Coles | TRICS" userId="e39e6a2d-cb02-47f7-a2e2-d83a41b76ae8" providerId="ADAL" clId="{3F38A0AA-2538-423B-9F5B-7FB832B05CAE}" dt="2023-09-12T08:57:33.162" v="5" actId="478"/>
          <ac:spMkLst>
            <pc:docMk/>
            <pc:sldMk cId="2182821002" sldId="257"/>
            <ac:spMk id="5" creationId="{99BC13F6-A2E1-4F50-3548-A6A5E66C87BF}"/>
          </ac:spMkLst>
        </pc:spChg>
        <pc:picChg chg="del">
          <ac:chgData name="Ian Coles | TRICS" userId="e39e6a2d-cb02-47f7-a2e2-d83a41b76ae8" providerId="ADAL" clId="{3F38A0AA-2538-423B-9F5B-7FB832B05CAE}" dt="2023-09-12T08:57:25.081" v="0" actId="478"/>
          <ac:picMkLst>
            <pc:docMk/>
            <pc:sldMk cId="2182821002" sldId="257"/>
            <ac:picMk id="6" creationId="{47F08A66-5175-400B-A122-89FF1806CD2C}"/>
          </ac:picMkLst>
        </pc:picChg>
      </pc:sldChg>
      <pc:sldChg chg="addSp delSp modSp mod">
        <pc:chgData name="Ian Coles | TRICS" userId="e39e6a2d-cb02-47f7-a2e2-d83a41b76ae8" providerId="ADAL" clId="{3F38A0AA-2538-423B-9F5B-7FB832B05CAE}" dt="2023-09-12T08:57:45.185" v="8" actId="478"/>
        <pc:sldMkLst>
          <pc:docMk/>
          <pc:sldMk cId="3034071914" sldId="265"/>
        </pc:sldMkLst>
        <pc:spChg chg="add del mod">
          <ac:chgData name="Ian Coles | TRICS" userId="e39e6a2d-cb02-47f7-a2e2-d83a41b76ae8" providerId="ADAL" clId="{3F38A0AA-2538-423B-9F5B-7FB832B05CAE}" dt="2023-09-12T08:57:45.185" v="8" actId="478"/>
          <ac:spMkLst>
            <pc:docMk/>
            <pc:sldMk cId="3034071914" sldId="265"/>
            <ac:spMk id="3" creationId="{EBE81F5C-AE4D-359C-19B8-92B805F78463}"/>
          </ac:spMkLst>
        </pc:spChg>
        <pc:picChg chg="del">
          <ac:chgData name="Ian Coles | TRICS" userId="e39e6a2d-cb02-47f7-a2e2-d83a41b76ae8" providerId="ADAL" clId="{3F38A0AA-2538-423B-9F5B-7FB832B05CAE}" dt="2023-09-12T08:57:41.756" v="6" actId="478"/>
          <ac:picMkLst>
            <pc:docMk/>
            <pc:sldMk cId="3034071914" sldId="265"/>
            <ac:picMk id="7" creationId="{FEF591DF-8119-4FD1-BBA1-888B1306B1D0}"/>
          </ac:picMkLst>
        </pc:picChg>
      </pc:sldChg>
      <pc:sldChg chg="addSp delSp modSp mod">
        <pc:chgData name="Ian Coles | TRICS" userId="e39e6a2d-cb02-47f7-a2e2-d83a41b76ae8" providerId="ADAL" clId="{3F38A0AA-2538-423B-9F5B-7FB832B05CAE}" dt="2023-09-12T08:57:54.900" v="9" actId="478"/>
        <pc:sldMkLst>
          <pc:docMk/>
          <pc:sldMk cId="1257732890" sldId="274"/>
        </pc:sldMkLst>
        <pc:spChg chg="add mod">
          <ac:chgData name="Ian Coles | TRICS" userId="e39e6a2d-cb02-47f7-a2e2-d83a41b76ae8" providerId="ADAL" clId="{3F38A0AA-2538-423B-9F5B-7FB832B05CAE}" dt="2023-09-12T08:57:54.900" v="9" actId="478"/>
          <ac:spMkLst>
            <pc:docMk/>
            <pc:sldMk cId="1257732890" sldId="274"/>
            <ac:spMk id="7" creationId="{F843B0D4-2627-1670-BCD5-1A1F3D2335CA}"/>
          </ac:spMkLst>
        </pc:spChg>
        <pc:picChg chg="del">
          <ac:chgData name="Ian Coles | TRICS" userId="e39e6a2d-cb02-47f7-a2e2-d83a41b76ae8" providerId="ADAL" clId="{3F38A0AA-2538-423B-9F5B-7FB832B05CAE}" dt="2023-09-12T08:57:54.900" v="9" actId="478"/>
          <ac:picMkLst>
            <pc:docMk/>
            <pc:sldMk cId="1257732890" sldId="274"/>
            <ac:picMk id="5" creationId="{DB8A4B7C-391E-47E0-A154-4A5E33E750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F2681-7BAF-4957-A71E-5606C43E0B25}"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7BAF1-6C97-4FA7-8DFE-FA90F9B08749}" type="slidenum">
              <a:rPr lang="en-US" smtClean="0"/>
              <a:t>‹#›</a:t>
            </a:fld>
            <a:endParaRPr lang="en-US"/>
          </a:p>
        </p:txBody>
      </p:sp>
    </p:spTree>
    <p:extLst>
      <p:ext uri="{BB962C8B-B14F-4D97-AF65-F5344CB8AC3E}">
        <p14:creationId xmlns:p14="http://schemas.microsoft.com/office/powerpoint/2010/main" val="279504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I am going to talk about the major TRICS survey project, a multi-modal survey at a large, new mixed use settlement. I will take you through the background of this project and the development being surveyed, as well as the technical elements of the project and how the surveys were delivered. We will then also cover some of the very initial findings of the survey.</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a:t>
            </a:fld>
            <a:endParaRPr lang="en-US"/>
          </a:p>
        </p:txBody>
      </p:sp>
    </p:spTree>
    <p:extLst>
      <p:ext uri="{BB962C8B-B14F-4D97-AF65-F5344CB8AC3E}">
        <p14:creationId xmlns:p14="http://schemas.microsoft.com/office/powerpoint/2010/main" val="234551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original planning consent for Cambourne did not require a travel plan as part of conditions. However, a section of the development that was subject to a separate proposal (within Cambourne West) was subject to such planning conditions, and as a result a travel plan exists for this part of the site, which has been subject to monitoring surveys. These were focused on residential travel habits, and the surveys took place in the form of residential household questionnaires. Known as “Cambourne 950”, the first travel plan of this part of the development was produced in August 2011. This was followed by a baseline travel plan monitoring report in January 2015, and then by a Year 2 monitoring report in May 2016.</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10</a:t>
            </a:fld>
            <a:endParaRPr lang="en-US"/>
          </a:p>
        </p:txBody>
      </p:sp>
    </p:spTree>
    <p:extLst>
      <p:ext uri="{BB962C8B-B14F-4D97-AF65-F5344CB8AC3E}">
        <p14:creationId xmlns:p14="http://schemas.microsoft.com/office/powerpoint/2010/main" val="292917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going into great detail about the travel plan for this western part of the site, I can provide a basic summary of the key points. The ultimate aim of the travel plan is to constrain the level of single occupancy vehicle trips and to encourage more sustainable modes of travel. The travel plan objectives can be summarised as follows. 1) Address residents needs for access to a full range of local facilities.</a:t>
            </a:r>
          </a:p>
          <a:p>
            <a:r>
              <a:rPr lang="en-GB" dirty="0"/>
              <a:t>2) Reduce traffic generation.</a:t>
            </a:r>
          </a:p>
          <a:p>
            <a:r>
              <a:rPr lang="en-GB" dirty="0"/>
              <a:t>3) Encourage travel to and from the site to use car share, cycling, walking and public transport.</a:t>
            </a:r>
          </a:p>
          <a:p>
            <a:r>
              <a:rPr lang="en-GB" dirty="0"/>
              <a:t>4) Promote healthy lifestyles and sustainable, vibrant local communities.</a:t>
            </a:r>
          </a:p>
          <a:p>
            <a:r>
              <a:rPr lang="en-GB" dirty="0"/>
              <a:t>5) Encourage good urban design principles that open up the permeability of the development for walking and cycling.</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11</a:t>
            </a:fld>
            <a:endParaRPr lang="en-US"/>
          </a:p>
        </p:txBody>
      </p:sp>
    </p:spTree>
    <p:extLst>
      <p:ext uri="{BB962C8B-B14F-4D97-AF65-F5344CB8AC3E}">
        <p14:creationId xmlns:p14="http://schemas.microsoft.com/office/powerpoint/2010/main" val="322941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initial travel plan was finalised prior to the occupation of the development. Because of this, there needed to be some interim mode split targets, which was obtained using existing travel patterns of residents who were there prior to the new development being constructed. A baseline survey was then undertaken in 2014, from which revised mode split targets were produced, which can be seen in the table displayed.</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12</a:t>
            </a:fld>
            <a:endParaRPr lang="en-US"/>
          </a:p>
        </p:txBody>
      </p:sp>
    </p:spTree>
    <p:extLst>
      <p:ext uri="{BB962C8B-B14F-4D97-AF65-F5344CB8AC3E}">
        <p14:creationId xmlns:p14="http://schemas.microsoft.com/office/powerpoint/2010/main" val="218567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these next two slides we can summarise the travel plan measures that were or are to be implemented.</a:t>
            </a:r>
          </a:p>
          <a:p>
            <a:pPr marL="228600" indent="-228600">
              <a:buAutoNum type="arabicParenR"/>
            </a:pPr>
            <a:r>
              <a:rPr lang="en-GB" dirty="0"/>
              <a:t>Integrate the site with existing communities and employment areas by non-car modes.</a:t>
            </a:r>
          </a:p>
          <a:p>
            <a:pPr marL="228600" indent="-228600">
              <a:buAutoNum type="arabicParenR"/>
            </a:pPr>
            <a:r>
              <a:rPr lang="en-GB" dirty="0"/>
              <a:t>Prioritise movement within the development for pedestrians, cycles and where appropriate, public transport.</a:t>
            </a:r>
          </a:p>
          <a:p>
            <a:pPr marL="228600" indent="-228600">
              <a:buAutoNum type="arabicParenR"/>
            </a:pPr>
            <a:r>
              <a:rPr lang="en-GB" dirty="0"/>
              <a:t>Promote public transport, cycling and pedestrian information through marketing.</a:t>
            </a:r>
          </a:p>
          <a:p>
            <a:pPr marL="228600" indent="-228600">
              <a:buAutoNum type="arabicParenR"/>
            </a:pPr>
            <a:r>
              <a:rPr lang="en-GB" dirty="0"/>
              <a:t>Provide a Travel Information Welcome Pack.</a:t>
            </a:r>
          </a:p>
          <a:p>
            <a:pPr marL="228600" indent="-228600">
              <a:buAutoNum type="arabicParenR"/>
            </a:pPr>
            <a:r>
              <a:rPr lang="en-GB" dirty="0"/>
              <a:t>Set up a travel information website.</a:t>
            </a:r>
          </a:p>
          <a:p>
            <a:pPr marL="228600" indent="-228600">
              <a:buAutoNum type="arabicParenR"/>
            </a:pPr>
            <a:r>
              <a:rPr lang="en-GB" dirty="0"/>
              <a:t>Ensure service information is provided in the sales office at bus stops.</a:t>
            </a:r>
            <a:r>
              <a:rPr lang="en-US" dirty="0"/>
              <a:t> </a:t>
            </a:r>
          </a:p>
          <a:p>
            <a:endParaRPr lang="en-GB" dirty="0"/>
          </a:p>
        </p:txBody>
      </p:sp>
      <p:sp>
        <p:nvSpPr>
          <p:cNvPr id="4" name="Slide Number Placeholder 3"/>
          <p:cNvSpPr>
            <a:spLocks noGrp="1"/>
          </p:cNvSpPr>
          <p:nvPr>
            <p:ph type="sldNum" sz="quarter" idx="10"/>
          </p:nvPr>
        </p:nvSpPr>
        <p:spPr/>
        <p:txBody>
          <a:bodyPr/>
          <a:lstStyle/>
          <a:p>
            <a:fld id="{3907BAF1-6C97-4FA7-8DFE-FA90F9B08749}" type="slidenum">
              <a:rPr lang="en-US" smtClean="0"/>
              <a:t>13</a:t>
            </a:fld>
            <a:endParaRPr lang="en-US"/>
          </a:p>
        </p:txBody>
      </p:sp>
    </p:spTree>
    <p:extLst>
      <p:ext uri="{BB962C8B-B14F-4D97-AF65-F5344CB8AC3E}">
        <p14:creationId xmlns:p14="http://schemas.microsoft.com/office/powerpoint/2010/main" val="4182876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Seek to secure discounts with local cycle shops.</a:t>
            </a:r>
          </a:p>
          <a:p>
            <a:r>
              <a:rPr lang="en-GB" dirty="0"/>
              <a:t>8) Investigate the feasibility of setting up a Bicycle User Group.</a:t>
            </a:r>
          </a:p>
          <a:p>
            <a:r>
              <a:rPr lang="en-GB" dirty="0"/>
              <a:t>9) Approach car club companies to establish a service at the site and provide a space on site.</a:t>
            </a:r>
          </a:p>
          <a:p>
            <a:r>
              <a:rPr lang="en-GB" dirty="0"/>
              <a:t>10) Provide safe and secure cycle parking facilities at key locations within the development.</a:t>
            </a:r>
          </a:p>
          <a:p>
            <a:r>
              <a:rPr lang="en-GB" dirty="0"/>
              <a:t>11) Provide a bus route through the proposed site to ensure that a high proportion of the new development lies within a 400 metre walk of a bus stop.</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14</a:t>
            </a:fld>
            <a:endParaRPr lang="en-US"/>
          </a:p>
        </p:txBody>
      </p:sp>
    </p:spTree>
    <p:extLst>
      <p:ext uri="{BB962C8B-B14F-4D97-AF65-F5344CB8AC3E}">
        <p14:creationId xmlns:p14="http://schemas.microsoft.com/office/powerpoint/2010/main" val="1449654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monitoring survey that took place was the Year 2 survey in 2015. Household questionnaires were distributed to 580 occupied dwellings, with there being 100 returns (a response rate of 17.4% which is actually quite good for this type of survey format). This time it was found that, with a bigger number of responses, there was a significant reduction in SOV trips by residents, with all other mode shares being increased since the baseline survey was undertaken.</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15</a:t>
            </a:fld>
            <a:endParaRPr lang="en-US"/>
          </a:p>
        </p:txBody>
      </p:sp>
    </p:spTree>
    <p:extLst>
      <p:ext uri="{BB962C8B-B14F-4D97-AF65-F5344CB8AC3E}">
        <p14:creationId xmlns:p14="http://schemas.microsoft.com/office/powerpoint/2010/main" val="991722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having provided a brief summary of the site, its infrastructure and the travel plan that applies to part of the development, we now look at how TRICS approached the idea of a fully-inclusive survey covering the whole development. As discussed earlier, we were always looking for a suitable since 2015, and in 2016 we found what appeared to be a good candidate in Cambourne village. It was decided by the board to get in touch with the local authorities that covered the area, and so representatives from the board became involved in discussions. It was clear that the TRICS survey would differ significantly from the previous household questionnaires that had been undertaken in Cambourne West as part of travel plan monitoring. Instead, we would look to survey all trips in and out of the development throughout a whole day period (0700-2100). The TRICS board spent some time discussing what other requirements there would be, as it was clear that a “standard” multi-modal TRICS count would not answer some of the more pressing questions there were about new settlements. It was decided that the question of internalisation was very important, and it was decided that tackling this by surveying internal developments within the overall site on the same day as the greater Cambourne survey would deliver what we needed. And we were also aware of the fact that we would be looking at creating a template methodology for other future surveys at similar sites. </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16</a:t>
            </a:fld>
            <a:endParaRPr lang="en-US"/>
          </a:p>
        </p:txBody>
      </p:sp>
    </p:spTree>
    <p:extLst>
      <p:ext uri="{BB962C8B-B14F-4D97-AF65-F5344CB8AC3E}">
        <p14:creationId xmlns:p14="http://schemas.microsoft.com/office/powerpoint/2010/main" val="2087534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needed to make sure that we go the approach right, as we only had one shot at the survey and getting the results that were most needed. So, prior to site visits being undertaken, the TRICS board discussed the detail of how we would tackle the question of internalisation, the split between people visiting elements of the site from within and from outside the greater Cambourne Village site. It was decided to split trips (by mode) inbound and outbound by a number of trip “types”. These were to be split as follows:</a:t>
            </a:r>
          </a:p>
          <a:p>
            <a:pPr marL="228600" indent="-228600">
              <a:buAutoNum type="arabicParenR"/>
            </a:pPr>
            <a:r>
              <a:rPr lang="en-GB" dirty="0"/>
              <a:t>Resident of Cambourne</a:t>
            </a:r>
          </a:p>
          <a:p>
            <a:pPr marL="228600" indent="-228600">
              <a:buAutoNum type="arabicParenR"/>
            </a:pPr>
            <a:r>
              <a:rPr lang="en-GB" dirty="0"/>
              <a:t>Employee of Cambourne</a:t>
            </a:r>
          </a:p>
          <a:p>
            <a:pPr marL="228600" indent="-228600">
              <a:buAutoNum type="arabicParenR"/>
            </a:pPr>
            <a:r>
              <a:rPr lang="en-GB" dirty="0"/>
              <a:t>Resident AND employee of Cambourne</a:t>
            </a:r>
          </a:p>
          <a:p>
            <a:pPr marL="228600" indent="-228600">
              <a:buAutoNum type="arabicParenR"/>
            </a:pPr>
            <a:r>
              <a:rPr lang="en-GB" dirty="0"/>
              <a:t>Visitor to Cambourne</a:t>
            </a:r>
          </a:p>
          <a:p>
            <a:r>
              <a:rPr lang="en-GB" dirty="0"/>
              <a:t>This approach would give us a wealth of data to allow a thorough series of post-survey analyses to take place.</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17</a:t>
            </a:fld>
            <a:endParaRPr lang="en-US"/>
          </a:p>
        </p:txBody>
      </p:sp>
    </p:spTree>
    <p:extLst>
      <p:ext uri="{BB962C8B-B14F-4D97-AF65-F5344CB8AC3E}">
        <p14:creationId xmlns:p14="http://schemas.microsoft.com/office/powerpoint/2010/main" val="267607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looked at how we could make this project more economical. Seeing as we undertake an annual survey programme in the East Anglia region anyway, we could always make sure that the internal multi-modal surveys would be fully TRICS compatible. This meant that only the additional internalisation counts would incur additional cost.  As a result, we could make around a 50% saving on what the surveys would have costed had they taken place outside of our “standard” annual data collection programme. This could also mean that future surveys undertaken by TRICS at similar types of new settlements could be considered in future years.</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18</a:t>
            </a:fld>
            <a:endParaRPr lang="en-US"/>
          </a:p>
        </p:txBody>
      </p:sp>
    </p:spTree>
    <p:extLst>
      <p:ext uri="{BB962C8B-B14F-4D97-AF65-F5344CB8AC3E}">
        <p14:creationId xmlns:p14="http://schemas.microsoft.com/office/powerpoint/2010/main" val="3929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project and its constituent surveys was agreed in principle, it was then over to the technical team at TRICS to put the survey plan into action. As with all TRICS surveys there is a firm structure in place for the design, preparation and delivery of our multi-modal counts. There are a number of key steps which can be summarised as follows:</a:t>
            </a:r>
          </a:p>
          <a:p>
            <a:pPr marL="228600" indent="-228600">
              <a:buAutoNum type="arabicParenR"/>
            </a:pPr>
            <a:r>
              <a:rPr lang="en-GB" dirty="0"/>
              <a:t>Undertake a comprehensive site visit of the overall development plus all of the internal sites.</a:t>
            </a:r>
          </a:p>
          <a:p>
            <a:pPr marL="228600" indent="-228600">
              <a:buAutoNum type="arabicParenR"/>
            </a:pPr>
            <a:r>
              <a:rPr lang="en-GB" dirty="0"/>
              <a:t>Produce detailed TRICS survey specifications.</a:t>
            </a:r>
          </a:p>
          <a:p>
            <a:pPr marL="228600" indent="-228600">
              <a:buAutoNum type="arabicParenR"/>
            </a:pPr>
            <a:r>
              <a:rPr lang="en-GB" dirty="0"/>
              <a:t>Obtain survey permissions for the sites within the overall development.</a:t>
            </a:r>
          </a:p>
          <a:p>
            <a:pPr marL="228600" indent="-228600">
              <a:buAutoNum type="arabicParenR"/>
            </a:pPr>
            <a:r>
              <a:rPr lang="en-GB" dirty="0"/>
              <a:t>Obtain permission and co-operation from the bus companies that run routes through the site.</a:t>
            </a:r>
          </a:p>
          <a:p>
            <a:pPr marL="228600" indent="-228600">
              <a:buAutoNum type="arabicParenR"/>
            </a:pPr>
            <a:r>
              <a:rPr lang="en-GB" dirty="0"/>
              <a:t>Award the surveys to our TRICS-approved data collection companies.</a:t>
            </a:r>
          </a:p>
          <a:p>
            <a:pPr marL="228600" indent="-228600">
              <a:buAutoNum type="arabicParenR"/>
            </a:pPr>
            <a:r>
              <a:rPr lang="en-GB" dirty="0"/>
              <a:t>Agree a survey date and undertake all of the counts.</a:t>
            </a:r>
          </a:p>
        </p:txBody>
      </p:sp>
      <p:sp>
        <p:nvSpPr>
          <p:cNvPr id="4" name="Slide Number Placeholder 3"/>
          <p:cNvSpPr>
            <a:spLocks noGrp="1"/>
          </p:cNvSpPr>
          <p:nvPr>
            <p:ph type="sldNum" sz="quarter" idx="10"/>
          </p:nvPr>
        </p:nvSpPr>
        <p:spPr/>
        <p:txBody>
          <a:bodyPr/>
          <a:lstStyle/>
          <a:p>
            <a:fld id="{3907BAF1-6C97-4FA7-8DFE-FA90F9B08749}" type="slidenum">
              <a:rPr lang="en-US" smtClean="0"/>
              <a:t>19</a:t>
            </a:fld>
            <a:endParaRPr lang="en-US"/>
          </a:p>
        </p:txBody>
      </p:sp>
    </p:spTree>
    <p:extLst>
      <p:ext uri="{BB962C8B-B14F-4D97-AF65-F5344CB8AC3E}">
        <p14:creationId xmlns:p14="http://schemas.microsoft.com/office/powerpoint/2010/main" val="214924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structure of my session is as follows. We are going to first have a look at the subject of this survey, which is Cambourne Village in Cambridgeshire. I will take you through a summary of where the development is, and will then speak a bit about the demand for survey data at such developments. Then I will summarise the layout and infrastructure of the development, before giving some background to part of the development that has been subject to a travel plan and subsequent monitoring. I will also speak a bit about the concept of a TRICS survey at the site and the background to our decision to go ahead with this challenging survey. Then there will be a little bit on how the survey was carried out and finally some of the initial findings that we have seen.</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2</a:t>
            </a:fld>
            <a:endParaRPr lang="en-US"/>
          </a:p>
        </p:txBody>
      </p:sp>
    </p:spTree>
    <p:extLst>
      <p:ext uri="{BB962C8B-B14F-4D97-AF65-F5344CB8AC3E}">
        <p14:creationId xmlns:p14="http://schemas.microsoft.com/office/powerpoint/2010/main" val="2413565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07BAF1-6C97-4FA7-8DFE-FA90F9B08749}" type="slidenum">
              <a:rPr lang="en-US" smtClean="0"/>
              <a:t>20</a:t>
            </a:fld>
            <a:endParaRPr lang="en-US"/>
          </a:p>
        </p:txBody>
      </p:sp>
    </p:spTree>
    <p:extLst>
      <p:ext uri="{BB962C8B-B14F-4D97-AF65-F5344CB8AC3E}">
        <p14:creationId xmlns:p14="http://schemas.microsoft.com/office/powerpoint/2010/main" val="1047331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07BAF1-6C97-4FA7-8DFE-FA90F9B08749}" type="slidenum">
              <a:rPr lang="en-US" smtClean="0"/>
              <a:t>21</a:t>
            </a:fld>
            <a:endParaRPr lang="en-US"/>
          </a:p>
        </p:txBody>
      </p:sp>
    </p:spTree>
    <p:extLst>
      <p:ext uri="{BB962C8B-B14F-4D97-AF65-F5344CB8AC3E}">
        <p14:creationId xmlns:p14="http://schemas.microsoft.com/office/powerpoint/2010/main" val="3309520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07BAF1-6C97-4FA7-8DFE-FA90F9B08749}" type="slidenum">
              <a:rPr lang="en-US" smtClean="0"/>
              <a:t>22</a:t>
            </a:fld>
            <a:endParaRPr lang="en-US"/>
          </a:p>
        </p:txBody>
      </p:sp>
    </p:spTree>
    <p:extLst>
      <p:ext uri="{BB962C8B-B14F-4D97-AF65-F5344CB8AC3E}">
        <p14:creationId xmlns:p14="http://schemas.microsoft.com/office/powerpoint/2010/main" val="2370245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07BAF1-6C97-4FA7-8DFE-FA90F9B08749}" type="slidenum">
              <a:rPr lang="en-US" smtClean="0"/>
              <a:t>23</a:t>
            </a:fld>
            <a:endParaRPr lang="en-US"/>
          </a:p>
        </p:txBody>
      </p:sp>
    </p:spTree>
    <p:extLst>
      <p:ext uri="{BB962C8B-B14F-4D97-AF65-F5344CB8AC3E}">
        <p14:creationId xmlns:p14="http://schemas.microsoft.com/office/powerpoint/2010/main" val="1121726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07BAF1-6C97-4FA7-8DFE-FA90F9B08749}" type="slidenum">
              <a:rPr lang="en-US" smtClean="0"/>
              <a:t>24</a:t>
            </a:fld>
            <a:endParaRPr lang="en-US"/>
          </a:p>
        </p:txBody>
      </p:sp>
    </p:spTree>
    <p:extLst>
      <p:ext uri="{BB962C8B-B14F-4D97-AF65-F5344CB8AC3E}">
        <p14:creationId xmlns:p14="http://schemas.microsoft.com/office/powerpoint/2010/main" val="265911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07BAF1-6C97-4FA7-8DFE-FA90F9B08749}" type="slidenum">
              <a:rPr lang="en-US" smtClean="0"/>
              <a:t>25</a:t>
            </a:fld>
            <a:endParaRPr lang="en-US"/>
          </a:p>
        </p:txBody>
      </p:sp>
    </p:spTree>
    <p:extLst>
      <p:ext uri="{BB962C8B-B14F-4D97-AF65-F5344CB8AC3E}">
        <p14:creationId xmlns:p14="http://schemas.microsoft.com/office/powerpoint/2010/main" val="563869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Needed to get close to 100% to make the survey worthwhile and comprehensive</a:t>
            </a:r>
          </a:p>
          <a:p>
            <a:pPr marL="171450" indent="-171450">
              <a:buFont typeface="Arial" panose="020B0604020202020204" pitchFamily="34" charset="0"/>
              <a:buChar char="•"/>
            </a:pPr>
            <a:r>
              <a:rPr lang="en-GB" dirty="0"/>
              <a:t>Assistance from local parish, district and county councils</a:t>
            </a:r>
          </a:p>
          <a:p>
            <a:pPr marL="171450" indent="-171450">
              <a:buFont typeface="Arial" panose="020B0604020202020204" pitchFamily="34" charset="0"/>
              <a:buChar char="•"/>
            </a:pPr>
            <a:r>
              <a:rPr lang="en-GB" dirty="0"/>
              <a:t>The pub, Chutney Joe and Home Bargains would not give written permission</a:t>
            </a:r>
          </a:p>
          <a:p>
            <a:pPr marL="171450" indent="-171450">
              <a:buFont typeface="Arial" panose="020B0604020202020204" pitchFamily="34" charset="0"/>
              <a:buChar char="•"/>
            </a:pPr>
            <a:r>
              <a:rPr lang="en-GB" dirty="0"/>
              <a:t>This left 7 on site developments to survey as well as the village</a:t>
            </a:r>
          </a:p>
          <a:p>
            <a:endParaRPr lang="en-GB" dirty="0"/>
          </a:p>
        </p:txBody>
      </p:sp>
      <p:sp>
        <p:nvSpPr>
          <p:cNvPr id="4" name="Slide Number Placeholder 3"/>
          <p:cNvSpPr>
            <a:spLocks noGrp="1"/>
          </p:cNvSpPr>
          <p:nvPr>
            <p:ph type="sldNum" sz="quarter" idx="10"/>
          </p:nvPr>
        </p:nvSpPr>
        <p:spPr/>
        <p:txBody>
          <a:bodyPr/>
          <a:lstStyle/>
          <a:p>
            <a:fld id="{3907BAF1-6C97-4FA7-8DFE-FA90F9B08749}" type="slidenum">
              <a:rPr lang="en-US" smtClean="0"/>
              <a:t>26</a:t>
            </a:fld>
            <a:endParaRPr lang="en-US"/>
          </a:p>
        </p:txBody>
      </p:sp>
    </p:spTree>
    <p:extLst>
      <p:ext uri="{BB962C8B-B14F-4D97-AF65-F5344CB8AC3E}">
        <p14:creationId xmlns:p14="http://schemas.microsoft.com/office/powerpoint/2010/main" val="1970230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once the tenders were awarded, we agreed a date with the 2 companies that would constitute a standard day in Cambourne</a:t>
            </a:r>
          </a:p>
          <a:p>
            <a:pPr marL="171450" indent="-171450">
              <a:buFont typeface="Arial" panose="020B0604020202020204" pitchFamily="34" charset="0"/>
              <a:buChar char="•"/>
            </a:pPr>
            <a:r>
              <a:rPr lang="en-GB" dirty="0"/>
              <a:t>We then cleared the date with the parish council an prepared to carry out the surveys</a:t>
            </a:r>
          </a:p>
        </p:txBody>
      </p:sp>
      <p:sp>
        <p:nvSpPr>
          <p:cNvPr id="4" name="Slide Number Placeholder 3"/>
          <p:cNvSpPr>
            <a:spLocks noGrp="1"/>
          </p:cNvSpPr>
          <p:nvPr>
            <p:ph type="sldNum" sz="quarter" idx="10"/>
          </p:nvPr>
        </p:nvSpPr>
        <p:spPr/>
        <p:txBody>
          <a:bodyPr/>
          <a:lstStyle/>
          <a:p>
            <a:fld id="{3907BAF1-6C97-4FA7-8DFE-FA90F9B08749}" type="slidenum">
              <a:rPr lang="en-US" smtClean="0"/>
              <a:t>27</a:t>
            </a:fld>
            <a:endParaRPr lang="en-US"/>
          </a:p>
        </p:txBody>
      </p:sp>
    </p:spTree>
    <p:extLst>
      <p:ext uri="{BB962C8B-B14F-4D97-AF65-F5344CB8AC3E}">
        <p14:creationId xmlns:p14="http://schemas.microsoft.com/office/powerpoint/2010/main" val="1189579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907BAF1-6C97-4FA7-8DFE-FA90F9B08749}" type="slidenum">
              <a:rPr lang="en-US" smtClean="0"/>
              <a:t>28</a:t>
            </a:fld>
            <a:endParaRPr lang="en-US"/>
          </a:p>
        </p:txBody>
      </p:sp>
    </p:spTree>
    <p:extLst>
      <p:ext uri="{BB962C8B-B14F-4D97-AF65-F5344CB8AC3E}">
        <p14:creationId xmlns:p14="http://schemas.microsoft.com/office/powerpoint/2010/main" val="3360159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07BAF1-6C97-4FA7-8DFE-FA90F9B08749}" type="slidenum">
              <a:rPr lang="en-US" smtClean="0"/>
              <a:t>29</a:t>
            </a:fld>
            <a:endParaRPr lang="en-US"/>
          </a:p>
        </p:txBody>
      </p:sp>
    </p:spTree>
    <p:extLst>
      <p:ext uri="{BB962C8B-B14F-4D97-AF65-F5344CB8AC3E}">
        <p14:creationId xmlns:p14="http://schemas.microsoft.com/office/powerpoint/2010/main" val="78167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and where is Cambourne Village? Well, it is a substantial free standing community in Cambridgeshire, with it being 400 hectares in size. It includes 4,250 new homes, split between 2,975 privately owned dwellings and 1,275 affordable units. As well as this, there is a mixture of various type of non-residential development within the site, including retail, schools, a hotel, a sports centre, a community centre and other uses. Construction on the site commenced back in 1998, with final completion of all construction due in 2020. As things currently stand the vast majority of the site is completed, certainly to the extent that a TRICS survey covering the whole development is now feasible and practical. The village is marketed as “a thriving, well balanced and sustainable community”, and it comprises three parts, these being Great Cambourne, Lower Cambourne and Upper Cambourne.</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3</a:t>
            </a:fld>
            <a:endParaRPr lang="en-US"/>
          </a:p>
        </p:txBody>
      </p:sp>
    </p:spTree>
    <p:extLst>
      <p:ext uri="{BB962C8B-B14F-4D97-AF65-F5344CB8AC3E}">
        <p14:creationId xmlns:p14="http://schemas.microsoft.com/office/powerpoint/2010/main" val="4185076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30</a:t>
            </a:fld>
            <a:endParaRPr lang="en-US"/>
          </a:p>
        </p:txBody>
      </p:sp>
    </p:spTree>
    <p:extLst>
      <p:ext uri="{BB962C8B-B14F-4D97-AF65-F5344CB8AC3E}">
        <p14:creationId xmlns:p14="http://schemas.microsoft.com/office/powerpoint/2010/main" val="310499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have a map of where the site is located in relation to the nearest major urban settlement (Cambridge). It is located from the north off the A428, which heads west towards the junction with the north/south A1, and east towards the junction with the A10 and Cambridge. It is also accessed by vehicle to the south via the A1198. At the site’s eastern boundary is Bourn Airport, with other directions being mainly open land, making this a true free standing settlement.</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4</a:t>
            </a:fld>
            <a:endParaRPr lang="en-US"/>
          </a:p>
        </p:txBody>
      </p:sp>
    </p:spTree>
    <p:extLst>
      <p:ext uri="{BB962C8B-B14F-4D97-AF65-F5344CB8AC3E}">
        <p14:creationId xmlns:p14="http://schemas.microsoft.com/office/powerpoint/2010/main" val="202493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Zooming in a bit, we can see the main structure of Cambourne here. As stated before, we have Lower Cambourne to the west, Great Cambourne in the centre (which is the largest of the three village areas), and Upper Cambourne to the east. We can also see in greater detail the single vehicular route which passes through the site, labelled School Lane, Broad Street and Cambourne Road. As you can see, residents of each of the sub-villages can easily reach the other parts of the overall development.</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5</a:t>
            </a:fld>
            <a:endParaRPr lang="en-US"/>
          </a:p>
        </p:txBody>
      </p:sp>
    </p:spTree>
    <p:extLst>
      <p:ext uri="{BB962C8B-B14F-4D97-AF65-F5344CB8AC3E}">
        <p14:creationId xmlns:p14="http://schemas.microsoft.com/office/powerpoint/2010/main" val="136500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has up until now been no real hard trip generation  and modal split data on free standing settlements such as Cambourne Village. This is a subject that TRICS users have asked us about for some time, but until recently we were unable to come across a site suitable for such a study. The biggest question that is asked is how sustainable are these developments? They are of course marketed as being sustainable developments that are designed to minimise external trip generation, but we have always wondered what the reality of such developments might be when compared to the theory. Do such settlements assist in achieving sustainable transport? And what of the question of internalisation? Would more people live and work within the settlement and therefore reduce the need for as many external trips? The one thing that could start to address these long-standing questions is of course a comprehensive, targeted survey at a </a:t>
            </a:r>
            <a:r>
              <a:rPr lang="en-GB" dirty="0" err="1"/>
              <a:t>surveyable</a:t>
            </a:r>
            <a:r>
              <a:rPr lang="en-GB" dirty="0"/>
              <a:t> and developed site. </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6</a:t>
            </a:fld>
            <a:endParaRPr lang="en-US"/>
          </a:p>
        </p:txBody>
      </p:sp>
    </p:spTree>
    <p:extLst>
      <p:ext uri="{BB962C8B-B14F-4D97-AF65-F5344CB8AC3E}">
        <p14:creationId xmlns:p14="http://schemas.microsoft.com/office/powerpoint/2010/main" val="41309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at TRICS, we have always followed the principle of responding to our user’s needs, especially when it comes to the annual User Survey, but also through direct communication. Since TRICS Consortium Limited was formed in January 2015, a major survey project like this had always been something discussed by the board. We looked at a number of potential sites for such a study, but up until recently we found that the sites were at an early stage of construction. Also, it is important to find a site that is itself “</a:t>
            </a:r>
            <a:r>
              <a:rPr lang="en-GB" dirty="0" err="1"/>
              <a:t>surveyable</a:t>
            </a:r>
            <a:r>
              <a:rPr lang="en-GB" dirty="0"/>
              <a:t>”, in that the number of overall accesses are manageable in terms of delivering a TRICS survey. However, our data collection methodology is flexible and allows us (through our experience) to adapt and tailor our approach to any practical scenario. So we found Cambourne, which seemed promising as a survey candidate, and we decided to take a further look.</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7</a:t>
            </a:fld>
            <a:endParaRPr lang="en-US"/>
          </a:p>
        </p:txBody>
      </p:sp>
    </p:spTree>
    <p:extLst>
      <p:ext uri="{BB962C8B-B14F-4D97-AF65-F5344CB8AC3E}">
        <p14:creationId xmlns:p14="http://schemas.microsoft.com/office/powerpoint/2010/main" val="200717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looked at the site and found it to be quite suitable in terms of the type of development we were looking for. The site consists of large residential areas plus a mix of other uses (as mentioned earlier). There are mostly shared cycleways, footpaths and bridleways within the site, with are largely gravel-based off-road and connect the three sub-villages together along with the local roads that connect them. Three bus routes pass through the site and stop at various points within it, one of which includes a circular route in the Great Cambourne part. The development does not have a train station. The nearest stations are St Neots (to the west), Cambridge (to the east) and </a:t>
            </a:r>
            <a:r>
              <a:rPr lang="en-GB" dirty="0" err="1"/>
              <a:t>Shepreth</a:t>
            </a:r>
            <a:r>
              <a:rPr lang="en-GB" dirty="0"/>
              <a:t>/Foxton stations to the south-east, all significant distances away. And in terms of vehicular access, as mentioned before there are two accesses, one at the southern boundary and the other at the northern boundary.</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8</a:t>
            </a:fld>
            <a:endParaRPr lang="en-US"/>
          </a:p>
        </p:txBody>
      </p:sp>
    </p:spTree>
    <p:extLst>
      <p:ext uri="{BB962C8B-B14F-4D97-AF65-F5344CB8AC3E}">
        <p14:creationId xmlns:p14="http://schemas.microsoft.com/office/powerpoint/2010/main" val="245188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plan of the three bus routes that serve the site. All routes head through the site using the main route north to south (and vice versa), with route number 4 also operating a circular service within Greater Cambourne as we can see in the middle of the image in orange. This image of course also shows the southern and northern access points. It was clear at an early stage of looking at the site that we would need to incorporate an ANPR element into the study to identify and exclude through-trips.</a:t>
            </a:r>
            <a:endParaRPr lang="en-US" dirty="0"/>
          </a:p>
        </p:txBody>
      </p:sp>
      <p:sp>
        <p:nvSpPr>
          <p:cNvPr id="4" name="Slide Number Placeholder 3"/>
          <p:cNvSpPr>
            <a:spLocks noGrp="1"/>
          </p:cNvSpPr>
          <p:nvPr>
            <p:ph type="sldNum" sz="quarter" idx="10"/>
          </p:nvPr>
        </p:nvSpPr>
        <p:spPr/>
        <p:txBody>
          <a:bodyPr/>
          <a:lstStyle/>
          <a:p>
            <a:fld id="{3907BAF1-6C97-4FA7-8DFE-FA90F9B08749}" type="slidenum">
              <a:rPr lang="en-US" smtClean="0"/>
              <a:t>9</a:t>
            </a:fld>
            <a:endParaRPr lang="en-US"/>
          </a:p>
        </p:txBody>
      </p:sp>
    </p:spTree>
    <p:extLst>
      <p:ext uri="{BB962C8B-B14F-4D97-AF65-F5344CB8AC3E}">
        <p14:creationId xmlns:p14="http://schemas.microsoft.com/office/powerpoint/2010/main" val="3009756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9/12/2023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C722-0804-44BE-A0AD-F8829B5FAD5E}"/>
              </a:ext>
            </a:extLst>
          </p:cNvPr>
          <p:cNvSpPr>
            <a:spLocks noGrp="1"/>
          </p:cNvSpPr>
          <p:nvPr>
            <p:ph type="ctrTitle"/>
          </p:nvPr>
        </p:nvSpPr>
        <p:spPr/>
        <p:txBody>
          <a:bodyPr/>
          <a:lstStyle/>
          <a:p>
            <a:r>
              <a:rPr lang="en-GB" dirty="0"/>
              <a:t>Cambourne Village:</a:t>
            </a:r>
            <a:br>
              <a:rPr lang="en-GB" dirty="0"/>
            </a:br>
            <a:r>
              <a:rPr lang="en-GB" dirty="0"/>
              <a:t>a major survey project by </a:t>
            </a:r>
            <a:r>
              <a:rPr lang="en-GB" dirty="0" err="1"/>
              <a:t>trics</a:t>
            </a:r>
            <a:endParaRPr lang="en-US" dirty="0"/>
          </a:p>
        </p:txBody>
      </p:sp>
      <p:sp>
        <p:nvSpPr>
          <p:cNvPr id="3" name="Subtitle 2">
            <a:extLst>
              <a:ext uri="{FF2B5EF4-FFF2-40B4-BE49-F238E27FC236}">
                <a16:creationId xmlns:a16="http://schemas.microsoft.com/office/drawing/2014/main" id="{AE822D1B-10C8-44DF-8F98-2DF0C8DB4078}"/>
              </a:ext>
            </a:extLst>
          </p:cNvPr>
          <p:cNvSpPr>
            <a:spLocks noGrp="1"/>
          </p:cNvSpPr>
          <p:nvPr>
            <p:ph type="subTitle" idx="1"/>
          </p:nvPr>
        </p:nvSpPr>
        <p:spPr/>
        <p:txBody>
          <a:bodyPr/>
          <a:lstStyle/>
          <a:p>
            <a:r>
              <a:rPr lang="en-GB" dirty="0"/>
              <a:t>Alex Jack, east </a:t>
            </a:r>
            <a:r>
              <a:rPr lang="en-GB" dirty="0" err="1"/>
              <a:t>sussex</a:t>
            </a:r>
            <a:r>
              <a:rPr lang="en-GB" dirty="0"/>
              <a:t> county council</a:t>
            </a:r>
            <a:endParaRPr lang="en-US" dirty="0"/>
          </a:p>
        </p:txBody>
      </p:sp>
      <p:pic>
        <p:nvPicPr>
          <p:cNvPr id="4" name="Picture 3">
            <a:extLst>
              <a:ext uri="{FF2B5EF4-FFF2-40B4-BE49-F238E27FC236}">
                <a16:creationId xmlns:a16="http://schemas.microsoft.com/office/drawing/2014/main" id="{B385A9AC-D1D9-41B1-8D99-96EA9C4AF4F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00432" y="1131664"/>
            <a:ext cx="888435" cy="909187"/>
          </a:xfrm>
          <a:prstGeom prst="rect">
            <a:avLst/>
          </a:prstGeom>
        </p:spPr>
      </p:pic>
    </p:spTree>
    <p:extLst>
      <p:ext uri="{BB962C8B-B14F-4D97-AF65-F5344CB8AC3E}">
        <p14:creationId xmlns:p14="http://schemas.microsoft.com/office/powerpoint/2010/main" val="3059676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B3CB-D289-416E-926B-731E2F2CD8B4}"/>
              </a:ext>
            </a:extLst>
          </p:cNvPr>
          <p:cNvSpPr>
            <a:spLocks noGrp="1"/>
          </p:cNvSpPr>
          <p:nvPr>
            <p:ph type="title"/>
          </p:nvPr>
        </p:nvSpPr>
        <p:spPr/>
        <p:txBody>
          <a:bodyPr/>
          <a:lstStyle/>
          <a:p>
            <a:r>
              <a:rPr lang="en-GB" dirty="0"/>
              <a:t>TRAVEL PLANS &amp; MONITORING REPORTS: CAMBOURNE WEST</a:t>
            </a:r>
            <a:endParaRPr lang="en-US" dirty="0"/>
          </a:p>
        </p:txBody>
      </p:sp>
      <p:sp>
        <p:nvSpPr>
          <p:cNvPr id="3" name="Content Placeholder 2">
            <a:extLst>
              <a:ext uri="{FF2B5EF4-FFF2-40B4-BE49-F238E27FC236}">
                <a16:creationId xmlns:a16="http://schemas.microsoft.com/office/drawing/2014/main" id="{B08BD4EE-67C6-4744-A6AB-37E63CD4F632}"/>
              </a:ext>
            </a:extLst>
          </p:cNvPr>
          <p:cNvSpPr>
            <a:spLocks noGrp="1"/>
          </p:cNvSpPr>
          <p:nvPr>
            <p:ph idx="1"/>
          </p:nvPr>
        </p:nvSpPr>
        <p:spPr/>
        <p:txBody>
          <a:bodyPr/>
          <a:lstStyle/>
          <a:p>
            <a:r>
              <a:rPr lang="en-GB" dirty="0"/>
              <a:t>Original planning consent did not require a travel plan.  However, a section of Cambourne Village (within Cambourne West) has been subject to travel plans and monitoring.</a:t>
            </a:r>
          </a:p>
          <a:p>
            <a:r>
              <a:rPr lang="en-GB" dirty="0"/>
              <a:t>It was a requirement for household surveys to be undertaken within this part of the development.</a:t>
            </a:r>
          </a:p>
          <a:p>
            <a:r>
              <a:rPr lang="en-GB" dirty="0"/>
              <a:t>Known as “Cambourne 950”, the first travel plan was produced in August 2011.</a:t>
            </a:r>
          </a:p>
          <a:p>
            <a:r>
              <a:rPr lang="en-GB" dirty="0"/>
              <a:t>This was followed by a baseline travel plan monitoring report in January 2015.</a:t>
            </a:r>
          </a:p>
          <a:p>
            <a:r>
              <a:rPr lang="en-GB" dirty="0"/>
              <a:t>This was subsequently followed by a Year 2 monitoring report in May 2016.</a:t>
            </a:r>
          </a:p>
        </p:txBody>
      </p:sp>
      <p:pic>
        <p:nvPicPr>
          <p:cNvPr id="4" name="Picture 3">
            <a:extLst>
              <a:ext uri="{FF2B5EF4-FFF2-40B4-BE49-F238E27FC236}">
                <a16:creationId xmlns:a16="http://schemas.microsoft.com/office/drawing/2014/main" id="{98A4545A-81AA-4301-8602-488EA69A4DF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265790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A57CD-6170-421C-BB16-0D5263520F91}"/>
              </a:ext>
            </a:extLst>
          </p:cNvPr>
          <p:cNvSpPr>
            <a:spLocks noGrp="1"/>
          </p:cNvSpPr>
          <p:nvPr>
            <p:ph type="title"/>
          </p:nvPr>
        </p:nvSpPr>
        <p:spPr/>
        <p:txBody>
          <a:bodyPr/>
          <a:lstStyle/>
          <a:p>
            <a:r>
              <a:rPr lang="en-GB" dirty="0"/>
              <a:t>TRAVEL PLAN OVERVIEW</a:t>
            </a:r>
            <a:endParaRPr lang="en-US" dirty="0"/>
          </a:p>
        </p:txBody>
      </p:sp>
      <p:sp>
        <p:nvSpPr>
          <p:cNvPr id="3" name="Content Placeholder 2">
            <a:extLst>
              <a:ext uri="{FF2B5EF4-FFF2-40B4-BE49-F238E27FC236}">
                <a16:creationId xmlns:a16="http://schemas.microsoft.com/office/drawing/2014/main" id="{EC42B2F3-2950-4BE1-80F1-F856CDECB5EA}"/>
              </a:ext>
            </a:extLst>
          </p:cNvPr>
          <p:cNvSpPr>
            <a:spLocks noGrp="1"/>
          </p:cNvSpPr>
          <p:nvPr>
            <p:ph idx="1"/>
          </p:nvPr>
        </p:nvSpPr>
        <p:spPr/>
        <p:txBody>
          <a:bodyPr/>
          <a:lstStyle/>
          <a:p>
            <a:r>
              <a:rPr lang="en-GB" dirty="0"/>
              <a:t>Ultimate aim of the travel plan is to constrain the level of single occupancy vehicle trips and to encourage more sustainable modes of travel.</a:t>
            </a:r>
          </a:p>
          <a:p>
            <a:r>
              <a:rPr lang="en-GB" dirty="0"/>
              <a:t>Objectives consist of the following:</a:t>
            </a:r>
          </a:p>
          <a:p>
            <a:pPr lvl="1"/>
            <a:r>
              <a:rPr lang="en-GB" dirty="0"/>
              <a:t>Address residents needs for access to a full range of local facilities.</a:t>
            </a:r>
          </a:p>
          <a:p>
            <a:pPr lvl="1"/>
            <a:r>
              <a:rPr lang="en-GB" dirty="0"/>
              <a:t>Reduce traffic generation.</a:t>
            </a:r>
          </a:p>
          <a:p>
            <a:pPr lvl="1"/>
            <a:r>
              <a:rPr lang="en-GB" dirty="0"/>
              <a:t>Encourage travel to and from the site to use car share, cycling, walking and public transport.</a:t>
            </a:r>
          </a:p>
          <a:p>
            <a:pPr lvl="1"/>
            <a:r>
              <a:rPr lang="en-GB" dirty="0"/>
              <a:t>Promote healthy lifestyles and sustainable, vibrant local communities.</a:t>
            </a:r>
          </a:p>
          <a:p>
            <a:pPr lvl="1"/>
            <a:r>
              <a:rPr lang="en-GB" dirty="0"/>
              <a:t>Encourage good urban design principles that open up the permeability of the development for walking and cycling.</a:t>
            </a:r>
            <a:endParaRPr lang="en-US" dirty="0"/>
          </a:p>
        </p:txBody>
      </p:sp>
    </p:spTree>
    <p:extLst>
      <p:ext uri="{BB962C8B-B14F-4D97-AF65-F5344CB8AC3E}">
        <p14:creationId xmlns:p14="http://schemas.microsoft.com/office/powerpoint/2010/main" val="315468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DA86C-AC20-4149-BDF8-E1B16982E8AD}"/>
              </a:ext>
            </a:extLst>
          </p:cNvPr>
          <p:cNvSpPr>
            <a:spLocks noGrp="1"/>
          </p:cNvSpPr>
          <p:nvPr>
            <p:ph type="title"/>
          </p:nvPr>
        </p:nvSpPr>
        <p:spPr/>
        <p:txBody>
          <a:bodyPr/>
          <a:lstStyle/>
          <a:p>
            <a:r>
              <a:rPr lang="en-GB" dirty="0"/>
              <a:t>TRAVEL PLAN: BASELINE &amp; TARGETS</a:t>
            </a:r>
            <a:endParaRPr lang="en-US" dirty="0"/>
          </a:p>
        </p:txBody>
      </p:sp>
      <p:sp>
        <p:nvSpPr>
          <p:cNvPr id="4" name="Content Placeholder 3">
            <a:extLst>
              <a:ext uri="{FF2B5EF4-FFF2-40B4-BE49-F238E27FC236}">
                <a16:creationId xmlns:a16="http://schemas.microsoft.com/office/drawing/2014/main" id="{2BD1046B-D82D-4036-BFB6-C150F46C2E51}"/>
              </a:ext>
            </a:extLst>
          </p:cNvPr>
          <p:cNvSpPr>
            <a:spLocks noGrp="1"/>
          </p:cNvSpPr>
          <p:nvPr>
            <p:ph sz="half" idx="1"/>
          </p:nvPr>
        </p:nvSpPr>
        <p:spPr/>
        <p:txBody>
          <a:bodyPr/>
          <a:lstStyle/>
          <a:p>
            <a:r>
              <a:rPr lang="en-GB" dirty="0"/>
              <a:t>Initial travel plan finalised prior to the occupation of the development.</a:t>
            </a:r>
          </a:p>
          <a:p>
            <a:r>
              <a:rPr lang="en-GB" dirty="0"/>
              <a:t>Interim data based on existing travel patterns of residents.</a:t>
            </a:r>
          </a:p>
          <a:p>
            <a:r>
              <a:rPr lang="en-GB" dirty="0"/>
              <a:t>Updated following baseline surveys of 2014.</a:t>
            </a:r>
          </a:p>
          <a:p>
            <a:r>
              <a:rPr lang="en-GB" dirty="0"/>
              <a:t>Revised mode targets subsequently revised.</a:t>
            </a:r>
            <a:endParaRPr lang="en-US" dirty="0"/>
          </a:p>
        </p:txBody>
      </p:sp>
      <p:pic>
        <p:nvPicPr>
          <p:cNvPr id="6" name="Content Placeholder 5">
            <a:extLst>
              <a:ext uri="{FF2B5EF4-FFF2-40B4-BE49-F238E27FC236}">
                <a16:creationId xmlns:a16="http://schemas.microsoft.com/office/drawing/2014/main" id="{E732306F-2F7B-420D-965B-7EDBCEE58C78}"/>
              </a:ext>
            </a:extLst>
          </p:cNvPr>
          <p:cNvPicPr>
            <a:picLocks noGrp="1" noChangeAspect="1"/>
          </p:cNvPicPr>
          <p:nvPr>
            <p:ph sz="half" idx="2"/>
          </p:nvPr>
        </p:nvPicPr>
        <p:blipFill>
          <a:blip r:embed="rId3"/>
          <a:stretch>
            <a:fillRect/>
          </a:stretch>
        </p:blipFill>
        <p:spPr>
          <a:xfrm>
            <a:off x="6149261" y="3265715"/>
            <a:ext cx="5615865" cy="1924538"/>
          </a:xfrm>
          <a:prstGeom prst="rect">
            <a:avLst/>
          </a:prstGeom>
        </p:spPr>
      </p:pic>
      <p:pic>
        <p:nvPicPr>
          <p:cNvPr id="7" name="Picture 6">
            <a:extLst>
              <a:ext uri="{FF2B5EF4-FFF2-40B4-BE49-F238E27FC236}">
                <a16:creationId xmlns:a16="http://schemas.microsoft.com/office/drawing/2014/main" id="{BE2BB613-E08B-4359-AA45-77CED805B96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210197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068A2C-29B9-441E-BA55-87F010490CEA}"/>
              </a:ext>
            </a:extLst>
          </p:cNvPr>
          <p:cNvSpPr>
            <a:spLocks noGrp="1"/>
          </p:cNvSpPr>
          <p:nvPr>
            <p:ph type="title"/>
          </p:nvPr>
        </p:nvSpPr>
        <p:spPr/>
        <p:txBody>
          <a:bodyPr/>
          <a:lstStyle/>
          <a:p>
            <a:r>
              <a:rPr lang="en-GB" dirty="0"/>
              <a:t>SUMMARY OF TRAVEL PLAN MEASURES</a:t>
            </a:r>
            <a:endParaRPr lang="en-US" dirty="0"/>
          </a:p>
        </p:txBody>
      </p:sp>
      <p:sp>
        <p:nvSpPr>
          <p:cNvPr id="6" name="Content Placeholder 5">
            <a:extLst>
              <a:ext uri="{FF2B5EF4-FFF2-40B4-BE49-F238E27FC236}">
                <a16:creationId xmlns:a16="http://schemas.microsoft.com/office/drawing/2014/main" id="{FA0DA19F-CF2A-4C88-9906-93AF325C39ED}"/>
              </a:ext>
            </a:extLst>
          </p:cNvPr>
          <p:cNvSpPr>
            <a:spLocks noGrp="1"/>
          </p:cNvSpPr>
          <p:nvPr>
            <p:ph idx="1"/>
          </p:nvPr>
        </p:nvSpPr>
        <p:spPr/>
        <p:txBody>
          <a:bodyPr/>
          <a:lstStyle/>
          <a:p>
            <a:r>
              <a:rPr lang="en-GB" dirty="0"/>
              <a:t>Integrate the site with existing communities and employment areas by non-car modes.</a:t>
            </a:r>
          </a:p>
          <a:p>
            <a:r>
              <a:rPr lang="en-GB" dirty="0"/>
              <a:t>Prioritise movement within the development for pedestrians, cycles and where appropriate, public transport.</a:t>
            </a:r>
          </a:p>
          <a:p>
            <a:r>
              <a:rPr lang="en-GB" dirty="0"/>
              <a:t>Promote public transport, cycling and pedestrian information through marketing.</a:t>
            </a:r>
          </a:p>
          <a:p>
            <a:r>
              <a:rPr lang="en-GB" dirty="0"/>
              <a:t>Provide a Travel Information Welcome Pack.</a:t>
            </a:r>
          </a:p>
          <a:p>
            <a:r>
              <a:rPr lang="en-GB" dirty="0"/>
              <a:t>Set up a travel information website.</a:t>
            </a:r>
          </a:p>
          <a:p>
            <a:r>
              <a:rPr lang="en-GB" dirty="0"/>
              <a:t>Ensure service information is provided in the sales office and at bus stops.</a:t>
            </a:r>
            <a:endParaRPr lang="en-US" dirty="0"/>
          </a:p>
        </p:txBody>
      </p:sp>
      <p:pic>
        <p:nvPicPr>
          <p:cNvPr id="7" name="Picture 6">
            <a:extLst>
              <a:ext uri="{FF2B5EF4-FFF2-40B4-BE49-F238E27FC236}">
                <a16:creationId xmlns:a16="http://schemas.microsoft.com/office/drawing/2014/main" id="{87A16FC3-35BD-4709-BDAE-692F8932D90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3781311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068A2C-29B9-441E-BA55-87F010490CEA}"/>
              </a:ext>
            </a:extLst>
          </p:cNvPr>
          <p:cNvSpPr>
            <a:spLocks noGrp="1"/>
          </p:cNvSpPr>
          <p:nvPr>
            <p:ph type="title"/>
          </p:nvPr>
        </p:nvSpPr>
        <p:spPr/>
        <p:txBody>
          <a:bodyPr/>
          <a:lstStyle/>
          <a:p>
            <a:r>
              <a:rPr lang="en-GB" dirty="0"/>
              <a:t>SUMMARY OF TRAVEL PLAN MEASURES</a:t>
            </a:r>
            <a:endParaRPr lang="en-US" dirty="0"/>
          </a:p>
        </p:txBody>
      </p:sp>
      <p:sp>
        <p:nvSpPr>
          <p:cNvPr id="6" name="Content Placeholder 5">
            <a:extLst>
              <a:ext uri="{FF2B5EF4-FFF2-40B4-BE49-F238E27FC236}">
                <a16:creationId xmlns:a16="http://schemas.microsoft.com/office/drawing/2014/main" id="{FA0DA19F-CF2A-4C88-9906-93AF325C39ED}"/>
              </a:ext>
            </a:extLst>
          </p:cNvPr>
          <p:cNvSpPr>
            <a:spLocks noGrp="1"/>
          </p:cNvSpPr>
          <p:nvPr>
            <p:ph idx="1"/>
          </p:nvPr>
        </p:nvSpPr>
        <p:spPr/>
        <p:txBody>
          <a:bodyPr/>
          <a:lstStyle/>
          <a:p>
            <a:r>
              <a:rPr lang="en-GB" dirty="0"/>
              <a:t>Seek to secure discounts with local cycle shops.</a:t>
            </a:r>
          </a:p>
          <a:p>
            <a:r>
              <a:rPr lang="en-GB" dirty="0"/>
              <a:t>Investigate the feasibility of setting up a Bicycle User Group.</a:t>
            </a:r>
          </a:p>
          <a:p>
            <a:r>
              <a:rPr lang="en-GB" dirty="0"/>
              <a:t>Approach car club companies to establish a service at the site and provide a space on site.</a:t>
            </a:r>
          </a:p>
          <a:p>
            <a:r>
              <a:rPr lang="en-GB" dirty="0"/>
              <a:t>Provide safe and secure cycle parking facilities at key locations within the development.</a:t>
            </a:r>
          </a:p>
          <a:p>
            <a:r>
              <a:rPr lang="en-GB" dirty="0"/>
              <a:t>Provide a bus route through the proposed site to ensure that a high proportion of the new development lies within a 400 metre walk of a bus stop.</a:t>
            </a:r>
            <a:endParaRPr lang="en-US" dirty="0"/>
          </a:p>
        </p:txBody>
      </p:sp>
      <p:pic>
        <p:nvPicPr>
          <p:cNvPr id="4" name="Picture 3">
            <a:extLst>
              <a:ext uri="{FF2B5EF4-FFF2-40B4-BE49-F238E27FC236}">
                <a16:creationId xmlns:a16="http://schemas.microsoft.com/office/drawing/2014/main" id="{67789B62-F3C9-4C57-A6F8-23EA8A2422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393012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6D92-158C-4223-9D4F-64A7BD30321E}"/>
              </a:ext>
            </a:extLst>
          </p:cNvPr>
          <p:cNvSpPr>
            <a:spLocks noGrp="1"/>
          </p:cNvSpPr>
          <p:nvPr>
            <p:ph type="title"/>
          </p:nvPr>
        </p:nvSpPr>
        <p:spPr/>
        <p:txBody>
          <a:bodyPr/>
          <a:lstStyle/>
          <a:p>
            <a:r>
              <a:rPr lang="en-GB" dirty="0"/>
              <a:t>CAMBOURNE WEST YEAR 2 MONITORING SURVEY FINDINGS</a:t>
            </a:r>
            <a:endParaRPr lang="en-US" dirty="0"/>
          </a:p>
        </p:txBody>
      </p:sp>
      <p:sp>
        <p:nvSpPr>
          <p:cNvPr id="3" name="Content Placeholder 2">
            <a:extLst>
              <a:ext uri="{FF2B5EF4-FFF2-40B4-BE49-F238E27FC236}">
                <a16:creationId xmlns:a16="http://schemas.microsoft.com/office/drawing/2014/main" id="{A7DD9FE2-BDB7-4B2A-899C-FA9B171AAD88}"/>
              </a:ext>
            </a:extLst>
          </p:cNvPr>
          <p:cNvSpPr>
            <a:spLocks noGrp="1"/>
          </p:cNvSpPr>
          <p:nvPr>
            <p:ph sz="half" idx="1"/>
          </p:nvPr>
        </p:nvSpPr>
        <p:spPr/>
        <p:txBody>
          <a:bodyPr/>
          <a:lstStyle/>
          <a:p>
            <a:r>
              <a:rPr lang="en-GB" dirty="0"/>
              <a:t>Household questionnaires distributed to 580 occupied units, with 100 returns (17.4% response rate).</a:t>
            </a:r>
          </a:p>
          <a:p>
            <a:r>
              <a:rPr lang="en-GB" dirty="0"/>
              <a:t>Significant reduction in SOV trips.</a:t>
            </a:r>
          </a:p>
          <a:p>
            <a:r>
              <a:rPr lang="en-GB" dirty="0"/>
              <a:t>All other mode shares increased since the baseline survey was undertaken.</a:t>
            </a:r>
          </a:p>
          <a:p>
            <a:endParaRPr lang="en-US" dirty="0"/>
          </a:p>
        </p:txBody>
      </p:sp>
      <p:pic>
        <p:nvPicPr>
          <p:cNvPr id="8" name="Content Placeholder 7">
            <a:extLst>
              <a:ext uri="{FF2B5EF4-FFF2-40B4-BE49-F238E27FC236}">
                <a16:creationId xmlns:a16="http://schemas.microsoft.com/office/drawing/2014/main" id="{AB5918E3-4B4E-4812-B36D-C616A5799260}"/>
              </a:ext>
            </a:extLst>
          </p:cNvPr>
          <p:cNvPicPr>
            <a:picLocks noGrp="1" noChangeAspect="1"/>
          </p:cNvPicPr>
          <p:nvPr>
            <p:ph sz="half" idx="2"/>
          </p:nvPr>
        </p:nvPicPr>
        <p:blipFill>
          <a:blip r:embed="rId3"/>
          <a:stretch>
            <a:fillRect/>
          </a:stretch>
        </p:blipFill>
        <p:spPr>
          <a:xfrm>
            <a:off x="6096000" y="3393098"/>
            <a:ext cx="5631576" cy="2016891"/>
          </a:xfrm>
          <a:prstGeom prst="rect">
            <a:avLst/>
          </a:prstGeom>
        </p:spPr>
      </p:pic>
      <p:pic>
        <p:nvPicPr>
          <p:cNvPr id="9" name="Picture 8">
            <a:extLst>
              <a:ext uri="{FF2B5EF4-FFF2-40B4-BE49-F238E27FC236}">
                <a16:creationId xmlns:a16="http://schemas.microsoft.com/office/drawing/2014/main" id="{8E4D773A-B6C0-4624-A406-5C5EEFD0CBE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37549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147A-E269-44FC-8665-C4E9D0E88812}"/>
              </a:ext>
            </a:extLst>
          </p:cNvPr>
          <p:cNvSpPr>
            <a:spLocks noGrp="1"/>
          </p:cNvSpPr>
          <p:nvPr>
            <p:ph type="title"/>
          </p:nvPr>
        </p:nvSpPr>
        <p:spPr/>
        <p:txBody>
          <a:bodyPr/>
          <a:lstStyle/>
          <a:p>
            <a:r>
              <a:rPr lang="en-GB" dirty="0"/>
              <a:t>THE CONCEPT OF A TRICS SURVEY AT CAMBOURNE</a:t>
            </a:r>
            <a:endParaRPr lang="en-US" dirty="0"/>
          </a:p>
        </p:txBody>
      </p:sp>
      <p:sp>
        <p:nvSpPr>
          <p:cNvPr id="7" name="Content Placeholder 6">
            <a:extLst>
              <a:ext uri="{FF2B5EF4-FFF2-40B4-BE49-F238E27FC236}">
                <a16:creationId xmlns:a16="http://schemas.microsoft.com/office/drawing/2014/main" id="{C51A29B6-0DC0-46E0-95D9-337872A5B1FB}"/>
              </a:ext>
            </a:extLst>
          </p:cNvPr>
          <p:cNvSpPr>
            <a:spLocks noGrp="1"/>
          </p:cNvSpPr>
          <p:nvPr>
            <p:ph idx="1"/>
          </p:nvPr>
        </p:nvSpPr>
        <p:spPr/>
        <p:txBody>
          <a:bodyPr/>
          <a:lstStyle/>
          <a:p>
            <a:r>
              <a:rPr lang="en-GB" dirty="0"/>
              <a:t>In 2015 it was decided to investigate the possibility of a multi-modal TRICS survey at a new settlement.</a:t>
            </a:r>
          </a:p>
          <a:p>
            <a:r>
              <a:rPr lang="en-GB" dirty="0"/>
              <a:t>In 2016 the Cambourne Village development was identified as a potential site, so discussions commenced with local authorities.</a:t>
            </a:r>
          </a:p>
          <a:p>
            <a:r>
              <a:rPr lang="en-GB" dirty="0"/>
              <a:t>The survey would differ from the household questionnaire approach undertaken as part of travel plan monitoring. Instead, all inbound and outbound trips would be recorded (as is standard with TRICS), covering the whole of the Cambourne Village development.</a:t>
            </a:r>
          </a:p>
          <a:p>
            <a:r>
              <a:rPr lang="en-GB" dirty="0"/>
              <a:t>The TRICS board spent time discussing what additional survey requirements there would be.</a:t>
            </a:r>
          </a:p>
          <a:p>
            <a:r>
              <a:rPr lang="en-GB" dirty="0"/>
              <a:t>It was decided that identifying and quantifying internalisation (by surveying a number of key non-residential developments within the overall site) would be of great benefit to our users.</a:t>
            </a:r>
          </a:p>
          <a:p>
            <a:r>
              <a:rPr lang="en-GB" dirty="0"/>
              <a:t>The aim is to provide a template methodology for future surveys at other new settlements.</a:t>
            </a:r>
          </a:p>
          <a:p>
            <a:endParaRPr lang="en-US" dirty="0"/>
          </a:p>
        </p:txBody>
      </p:sp>
      <p:pic>
        <p:nvPicPr>
          <p:cNvPr id="8" name="Picture 7">
            <a:extLst>
              <a:ext uri="{FF2B5EF4-FFF2-40B4-BE49-F238E27FC236}">
                <a16:creationId xmlns:a16="http://schemas.microsoft.com/office/drawing/2014/main" id="{F4AFBEF6-6BEF-4954-B679-CC58A59AF78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3416589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BF70-BBA1-485D-892C-77E895549C26}"/>
              </a:ext>
            </a:extLst>
          </p:cNvPr>
          <p:cNvSpPr>
            <a:spLocks noGrp="1"/>
          </p:cNvSpPr>
          <p:nvPr>
            <p:ph type="title"/>
          </p:nvPr>
        </p:nvSpPr>
        <p:spPr/>
        <p:txBody>
          <a:bodyPr/>
          <a:lstStyle/>
          <a:p>
            <a:r>
              <a:rPr lang="en-GB" dirty="0"/>
              <a:t>THE TRICS SURVEY: INTERNALISATION</a:t>
            </a:r>
            <a:endParaRPr lang="en-US" dirty="0"/>
          </a:p>
        </p:txBody>
      </p:sp>
      <p:sp>
        <p:nvSpPr>
          <p:cNvPr id="4" name="Content Placeholder 3">
            <a:extLst>
              <a:ext uri="{FF2B5EF4-FFF2-40B4-BE49-F238E27FC236}">
                <a16:creationId xmlns:a16="http://schemas.microsoft.com/office/drawing/2014/main" id="{446C4AF8-E0B2-4A55-9763-F08D1BD19813}"/>
              </a:ext>
            </a:extLst>
          </p:cNvPr>
          <p:cNvSpPr>
            <a:spLocks noGrp="1"/>
          </p:cNvSpPr>
          <p:nvPr>
            <p:ph sz="half" idx="1"/>
          </p:nvPr>
        </p:nvSpPr>
        <p:spPr/>
        <p:txBody>
          <a:bodyPr/>
          <a:lstStyle/>
          <a:p>
            <a:r>
              <a:rPr lang="en-GB" dirty="0"/>
              <a:t>Prior to the final go-ahead for a site visit and production of survey specifications, the TRICS board discussed in detail what would be required in terms of the study of internalisation.</a:t>
            </a:r>
          </a:p>
          <a:p>
            <a:r>
              <a:rPr lang="en-GB" dirty="0"/>
              <a:t>It was decided to split internal and external trips by resident of Cambourne, employee of Cambourne, visitors to Cambourne, and people who were both residents AND employees of Cambourne.</a:t>
            </a:r>
          </a:p>
        </p:txBody>
      </p:sp>
      <p:pic>
        <p:nvPicPr>
          <p:cNvPr id="6" name="Content Placeholder 5">
            <a:extLst>
              <a:ext uri="{FF2B5EF4-FFF2-40B4-BE49-F238E27FC236}">
                <a16:creationId xmlns:a16="http://schemas.microsoft.com/office/drawing/2014/main" id="{E4D67178-0910-4328-9C16-90F2C64314E6}"/>
              </a:ext>
            </a:extLst>
          </p:cNvPr>
          <p:cNvPicPr>
            <a:picLocks noGrp="1" noChangeAspect="1"/>
          </p:cNvPicPr>
          <p:nvPr>
            <p:ph sz="half" idx="2"/>
          </p:nvPr>
        </p:nvPicPr>
        <p:blipFill>
          <a:blip r:embed="rId3"/>
          <a:stretch>
            <a:fillRect/>
          </a:stretch>
        </p:blipFill>
        <p:spPr>
          <a:xfrm>
            <a:off x="6964495" y="2944536"/>
            <a:ext cx="4779116" cy="3749879"/>
          </a:xfrm>
          <a:prstGeom prst="rect">
            <a:avLst/>
          </a:prstGeom>
        </p:spPr>
      </p:pic>
      <p:pic>
        <p:nvPicPr>
          <p:cNvPr id="7" name="Picture 6">
            <a:extLst>
              <a:ext uri="{FF2B5EF4-FFF2-40B4-BE49-F238E27FC236}">
                <a16:creationId xmlns:a16="http://schemas.microsoft.com/office/drawing/2014/main" id="{79DA2CEF-FB25-4BD9-9C08-C0F361F1F12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131027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79E78-4834-4608-A548-8791C9E52E5E}"/>
              </a:ext>
            </a:extLst>
          </p:cNvPr>
          <p:cNvSpPr>
            <a:spLocks noGrp="1"/>
          </p:cNvSpPr>
          <p:nvPr>
            <p:ph type="title"/>
          </p:nvPr>
        </p:nvSpPr>
        <p:spPr/>
        <p:txBody>
          <a:bodyPr/>
          <a:lstStyle/>
          <a:p>
            <a:r>
              <a:rPr lang="en-GB" dirty="0"/>
              <a:t>SAVING ON COSTS: EAST ANGLIA DATA COLLECTION REGION</a:t>
            </a:r>
            <a:endParaRPr lang="en-US" dirty="0"/>
          </a:p>
        </p:txBody>
      </p:sp>
      <p:sp>
        <p:nvSpPr>
          <p:cNvPr id="3" name="Content Placeholder 2">
            <a:extLst>
              <a:ext uri="{FF2B5EF4-FFF2-40B4-BE49-F238E27FC236}">
                <a16:creationId xmlns:a16="http://schemas.microsoft.com/office/drawing/2014/main" id="{CB5204CC-9A81-4270-82F2-A68579AF0851}"/>
              </a:ext>
            </a:extLst>
          </p:cNvPr>
          <p:cNvSpPr>
            <a:spLocks noGrp="1"/>
          </p:cNvSpPr>
          <p:nvPr>
            <p:ph sz="half" idx="1"/>
          </p:nvPr>
        </p:nvSpPr>
        <p:spPr/>
        <p:txBody>
          <a:bodyPr/>
          <a:lstStyle/>
          <a:p>
            <a:r>
              <a:rPr lang="en-GB" dirty="0"/>
              <a:t>The project could save on costs by including the internal surveys at developments within Cambourne in the standard annual programme for East Anglia.</a:t>
            </a:r>
          </a:p>
          <a:p>
            <a:r>
              <a:rPr lang="en-GB" dirty="0"/>
              <a:t>It would only be the additional analysis of internalisation that would accrue additional cost to what would normally be surveyed.</a:t>
            </a:r>
          </a:p>
          <a:p>
            <a:r>
              <a:rPr lang="en-GB" dirty="0"/>
              <a:t>All surveys would be fully TRICS-compatible, so would be added to the database. </a:t>
            </a:r>
          </a:p>
          <a:p>
            <a:endParaRPr lang="en-GB" dirty="0"/>
          </a:p>
          <a:p>
            <a:endParaRPr lang="en-US" dirty="0"/>
          </a:p>
        </p:txBody>
      </p:sp>
      <p:pic>
        <p:nvPicPr>
          <p:cNvPr id="6" name="Picture 5">
            <a:extLst>
              <a:ext uri="{FF2B5EF4-FFF2-40B4-BE49-F238E27FC236}">
                <a16:creationId xmlns:a16="http://schemas.microsoft.com/office/drawing/2014/main" id="{ED2F5A64-A20C-4863-8619-263F8C6F7C2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
        <p:nvSpPr>
          <p:cNvPr id="7" name="Content Placeholder 6">
            <a:extLst>
              <a:ext uri="{FF2B5EF4-FFF2-40B4-BE49-F238E27FC236}">
                <a16:creationId xmlns:a16="http://schemas.microsoft.com/office/drawing/2014/main" id="{F843B0D4-2627-1670-BCD5-1A1F3D2335CA}"/>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125773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DFDB-9E80-485F-8F51-E7F7EEC2B77D}"/>
              </a:ext>
            </a:extLst>
          </p:cNvPr>
          <p:cNvSpPr>
            <a:spLocks noGrp="1"/>
          </p:cNvSpPr>
          <p:nvPr>
            <p:ph type="title"/>
          </p:nvPr>
        </p:nvSpPr>
        <p:spPr/>
        <p:txBody>
          <a:bodyPr/>
          <a:lstStyle/>
          <a:p>
            <a:r>
              <a:rPr lang="en-GB" dirty="0"/>
              <a:t>THE NEXT STEPS</a:t>
            </a:r>
            <a:endParaRPr lang="en-US" dirty="0"/>
          </a:p>
        </p:txBody>
      </p:sp>
      <p:sp>
        <p:nvSpPr>
          <p:cNvPr id="5" name="Content Placeholder 4">
            <a:extLst>
              <a:ext uri="{FF2B5EF4-FFF2-40B4-BE49-F238E27FC236}">
                <a16:creationId xmlns:a16="http://schemas.microsoft.com/office/drawing/2014/main" id="{F617F72A-581C-4A58-B018-8B76821BEAB4}"/>
              </a:ext>
            </a:extLst>
          </p:cNvPr>
          <p:cNvSpPr>
            <a:spLocks noGrp="1"/>
          </p:cNvSpPr>
          <p:nvPr>
            <p:ph idx="1"/>
          </p:nvPr>
        </p:nvSpPr>
        <p:spPr/>
        <p:txBody>
          <a:bodyPr/>
          <a:lstStyle/>
          <a:p>
            <a:r>
              <a:rPr lang="en-GB" dirty="0"/>
              <a:t>Once the survey was agreed in principle, it was over to the technical team at TRICS to put the plan into action, consisting of the following:</a:t>
            </a:r>
          </a:p>
          <a:p>
            <a:pPr lvl="1"/>
            <a:r>
              <a:rPr lang="en-GB" dirty="0"/>
              <a:t>Undertake a comprehensive site visit of the overall development plus all of the internal sites.</a:t>
            </a:r>
          </a:p>
          <a:p>
            <a:pPr lvl="1"/>
            <a:r>
              <a:rPr lang="en-GB" dirty="0"/>
              <a:t>Produce detailed TRICS survey specifications.</a:t>
            </a:r>
          </a:p>
          <a:p>
            <a:pPr lvl="1"/>
            <a:r>
              <a:rPr lang="en-GB" dirty="0"/>
              <a:t>Obtaining survey permissions for the sites within the overall development.</a:t>
            </a:r>
          </a:p>
          <a:p>
            <a:pPr lvl="1"/>
            <a:r>
              <a:rPr lang="en-GB" dirty="0"/>
              <a:t>Obtaining permission and co-operation of the bus companies that run routes through the site.</a:t>
            </a:r>
          </a:p>
          <a:p>
            <a:pPr lvl="1"/>
            <a:r>
              <a:rPr lang="en-GB" dirty="0"/>
              <a:t>Award the surveys to our TRICS-approved data collection companies.</a:t>
            </a:r>
          </a:p>
          <a:p>
            <a:pPr lvl="1"/>
            <a:r>
              <a:rPr lang="en-GB" dirty="0"/>
              <a:t>Agree a survey date and undertake all of the counts.</a:t>
            </a:r>
          </a:p>
          <a:p>
            <a:pPr lvl="1"/>
            <a:r>
              <a:rPr lang="en-GB" dirty="0"/>
              <a:t>All of this is covered in the second part of this presentation…..</a:t>
            </a:r>
          </a:p>
        </p:txBody>
      </p:sp>
    </p:spTree>
    <p:extLst>
      <p:ext uri="{BB962C8B-B14F-4D97-AF65-F5344CB8AC3E}">
        <p14:creationId xmlns:p14="http://schemas.microsoft.com/office/powerpoint/2010/main" val="421511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00BB8-75B0-4AE7-B29A-A1BF59EE5F4B}"/>
              </a:ext>
            </a:extLst>
          </p:cNvPr>
          <p:cNvSpPr>
            <a:spLocks noGrp="1"/>
          </p:cNvSpPr>
          <p:nvPr>
            <p:ph type="title"/>
          </p:nvPr>
        </p:nvSpPr>
        <p:spPr/>
        <p:txBody>
          <a:bodyPr/>
          <a:lstStyle/>
          <a:p>
            <a:r>
              <a:rPr lang="en-GB" dirty="0"/>
              <a:t>Cambourne village: a major survey project by </a:t>
            </a:r>
            <a:r>
              <a:rPr lang="en-GB" dirty="0" err="1"/>
              <a:t>trics</a:t>
            </a:r>
            <a:endParaRPr lang="en-US" dirty="0"/>
          </a:p>
        </p:txBody>
      </p:sp>
      <p:sp>
        <p:nvSpPr>
          <p:cNvPr id="4" name="Content Placeholder 3">
            <a:extLst>
              <a:ext uri="{FF2B5EF4-FFF2-40B4-BE49-F238E27FC236}">
                <a16:creationId xmlns:a16="http://schemas.microsoft.com/office/drawing/2014/main" id="{20FB2F3E-4399-40E5-B637-E2F2D455E4C2}"/>
              </a:ext>
            </a:extLst>
          </p:cNvPr>
          <p:cNvSpPr>
            <a:spLocks noGrp="1"/>
          </p:cNvSpPr>
          <p:nvPr>
            <p:ph sz="half" idx="1"/>
          </p:nvPr>
        </p:nvSpPr>
        <p:spPr/>
        <p:txBody>
          <a:bodyPr/>
          <a:lstStyle/>
          <a:p>
            <a:r>
              <a:rPr lang="en-GB" dirty="0"/>
              <a:t>What and where is Cambourne Village?</a:t>
            </a:r>
          </a:p>
          <a:p>
            <a:r>
              <a:rPr lang="en-GB" dirty="0"/>
              <a:t>The demand for information on new settlements</a:t>
            </a:r>
          </a:p>
          <a:p>
            <a:r>
              <a:rPr lang="en-GB" dirty="0"/>
              <a:t>Cambourne’s layout and infrastructure</a:t>
            </a:r>
          </a:p>
          <a:p>
            <a:r>
              <a:rPr lang="en-GB" dirty="0"/>
              <a:t>Cambourne West’s travel plans &amp; monitoring reports</a:t>
            </a:r>
          </a:p>
          <a:p>
            <a:r>
              <a:rPr lang="en-GB" dirty="0"/>
              <a:t>The concept of a TRICS survey at Cambourne</a:t>
            </a:r>
          </a:p>
          <a:p>
            <a:r>
              <a:rPr lang="en-GB" dirty="0"/>
              <a:t>Carrying out the survey</a:t>
            </a:r>
          </a:p>
          <a:p>
            <a:r>
              <a:rPr lang="en-GB" dirty="0"/>
              <a:t>Initial findings</a:t>
            </a:r>
          </a:p>
        </p:txBody>
      </p:sp>
    </p:spTree>
    <p:extLst>
      <p:ext uri="{BB962C8B-B14F-4D97-AF65-F5344CB8AC3E}">
        <p14:creationId xmlns:p14="http://schemas.microsoft.com/office/powerpoint/2010/main" val="218282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to survey?</a:t>
            </a:r>
          </a:p>
        </p:txBody>
      </p:sp>
      <p:sp>
        <p:nvSpPr>
          <p:cNvPr id="3" name="Content Placeholder 2"/>
          <p:cNvSpPr>
            <a:spLocks noGrp="1"/>
          </p:cNvSpPr>
          <p:nvPr>
            <p:ph idx="1"/>
          </p:nvPr>
        </p:nvSpPr>
        <p:spPr/>
        <p:txBody>
          <a:bodyPr/>
          <a:lstStyle/>
          <a:p>
            <a:r>
              <a:rPr lang="en-GB" dirty="0"/>
              <a:t>The village as a whole</a:t>
            </a:r>
          </a:p>
          <a:p>
            <a:r>
              <a:rPr lang="en-GB" dirty="0"/>
              <a:t>Internal developments that could attract trips from external locations</a:t>
            </a:r>
          </a:p>
          <a:p>
            <a:r>
              <a:rPr lang="en-GB" dirty="0"/>
              <a:t>Excluded offices and school as these already complete surveys that indicate levels of internalisation</a:t>
            </a:r>
          </a:p>
          <a:p>
            <a:r>
              <a:rPr lang="en-GB" dirty="0"/>
              <a:t>Target sites with unknown levels of internalisation</a:t>
            </a:r>
          </a:p>
          <a:p>
            <a:r>
              <a:rPr lang="en-GB" dirty="0"/>
              <a:t>Site visits took place February 2017</a:t>
            </a:r>
          </a:p>
          <a:p>
            <a:r>
              <a:rPr lang="en-GB" dirty="0"/>
              <a:t>Agreed on a final sample of 10 internal developments</a:t>
            </a:r>
          </a:p>
        </p:txBody>
      </p:sp>
    </p:spTree>
    <p:extLst>
      <p:ext uri="{BB962C8B-B14F-4D97-AF65-F5344CB8AC3E}">
        <p14:creationId xmlns:p14="http://schemas.microsoft.com/office/powerpoint/2010/main" val="1507496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to survey?</a:t>
            </a:r>
          </a:p>
        </p:txBody>
      </p:sp>
      <p:pic>
        <p:nvPicPr>
          <p:cNvPr id="4" name="Content Placeholder 3">
            <a:extLst>
              <a:ext uri="{FF2B5EF4-FFF2-40B4-BE49-F238E27FC236}">
                <a16:creationId xmlns:a16="http://schemas.microsoft.com/office/drawing/2014/main" id="{090ADB46-FC30-4A9D-B457-E782274BA5CC}"/>
              </a:ext>
            </a:extLst>
          </p:cNvPr>
          <p:cNvPicPr>
            <a:picLocks noGrp="1" noChangeAspect="1"/>
          </p:cNvPicPr>
          <p:nvPr>
            <p:ph idx="1"/>
          </p:nvPr>
        </p:nvPicPr>
        <p:blipFill>
          <a:blip r:embed="rId3"/>
          <a:stretch>
            <a:fillRect/>
          </a:stretch>
        </p:blipFill>
        <p:spPr>
          <a:xfrm>
            <a:off x="2853476" y="2181225"/>
            <a:ext cx="6485047" cy="3678238"/>
          </a:xfrm>
          <a:prstGeom prst="rect">
            <a:avLst/>
          </a:prstGeom>
        </p:spPr>
      </p:pic>
    </p:spTree>
    <p:extLst>
      <p:ext uri="{BB962C8B-B14F-4D97-AF65-F5344CB8AC3E}">
        <p14:creationId xmlns:p14="http://schemas.microsoft.com/office/powerpoint/2010/main" val="250687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survey?</a:t>
            </a:r>
          </a:p>
        </p:txBody>
      </p:sp>
      <p:sp>
        <p:nvSpPr>
          <p:cNvPr id="3" name="Content Placeholder 2"/>
          <p:cNvSpPr>
            <a:spLocks noGrp="1"/>
          </p:cNvSpPr>
          <p:nvPr>
            <p:ph idx="1"/>
          </p:nvPr>
        </p:nvSpPr>
        <p:spPr/>
        <p:txBody>
          <a:bodyPr/>
          <a:lstStyle/>
          <a:p>
            <a:r>
              <a:rPr lang="en-GB" dirty="0"/>
              <a:t>Standard TRICS survey specification not sufficient</a:t>
            </a:r>
          </a:p>
          <a:p>
            <a:endParaRPr lang="en-GB" dirty="0"/>
          </a:p>
          <a:p>
            <a:r>
              <a:rPr lang="en-GB" dirty="0"/>
              <a:t>Specifications require additional questions to deal with the internalisation aspect of the surveys</a:t>
            </a:r>
          </a:p>
        </p:txBody>
      </p:sp>
    </p:spTree>
    <p:extLst>
      <p:ext uri="{BB962C8B-B14F-4D97-AF65-F5344CB8AC3E}">
        <p14:creationId xmlns:p14="http://schemas.microsoft.com/office/powerpoint/2010/main" val="2826043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survey?</a:t>
            </a:r>
          </a:p>
        </p:txBody>
      </p:sp>
      <p:pic>
        <p:nvPicPr>
          <p:cNvPr id="4" name="Content Placeholder 3">
            <a:extLst>
              <a:ext uri="{FF2B5EF4-FFF2-40B4-BE49-F238E27FC236}">
                <a16:creationId xmlns:a16="http://schemas.microsoft.com/office/drawing/2014/main" id="{CC7AF02F-49C1-447E-8631-5400A5DE559E}"/>
              </a:ext>
            </a:extLst>
          </p:cNvPr>
          <p:cNvPicPr>
            <a:picLocks noGrp="1" noChangeAspect="1"/>
          </p:cNvPicPr>
          <p:nvPr>
            <p:ph idx="1"/>
          </p:nvPr>
        </p:nvPicPr>
        <p:blipFill>
          <a:blip r:embed="rId3"/>
          <a:stretch>
            <a:fillRect/>
          </a:stretch>
        </p:blipFill>
        <p:spPr>
          <a:xfrm>
            <a:off x="3524460" y="2181225"/>
            <a:ext cx="5143080" cy="3678238"/>
          </a:xfrm>
          <a:prstGeom prst="rect">
            <a:avLst/>
          </a:prstGeom>
        </p:spPr>
      </p:pic>
    </p:spTree>
    <p:extLst>
      <p:ext uri="{BB962C8B-B14F-4D97-AF65-F5344CB8AC3E}">
        <p14:creationId xmlns:p14="http://schemas.microsoft.com/office/powerpoint/2010/main" val="314389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Through traffic</a:t>
            </a:r>
          </a:p>
        </p:txBody>
      </p:sp>
      <p:sp>
        <p:nvSpPr>
          <p:cNvPr id="3" name="Content Placeholder 2"/>
          <p:cNvSpPr>
            <a:spLocks noGrp="1"/>
          </p:cNvSpPr>
          <p:nvPr>
            <p:ph idx="1"/>
          </p:nvPr>
        </p:nvSpPr>
        <p:spPr/>
        <p:txBody>
          <a:bodyPr/>
          <a:lstStyle/>
          <a:p>
            <a:r>
              <a:rPr lang="en-GB" dirty="0"/>
              <a:t>Site visits highlighted the certainty of through traffic</a:t>
            </a:r>
          </a:p>
          <a:p>
            <a:r>
              <a:rPr lang="en-GB" dirty="0"/>
              <a:t>Eliminate traffic with ANPR cameras</a:t>
            </a:r>
          </a:p>
          <a:p>
            <a:r>
              <a:rPr lang="en-GB" dirty="0"/>
              <a:t>Vehicles passing within 5 minutes were excluded</a:t>
            </a:r>
          </a:p>
          <a:p>
            <a:r>
              <a:rPr lang="en-GB" dirty="0"/>
              <a:t>ANPR cameras to also record vehicles and vehicle occupants for both vehicular access points</a:t>
            </a:r>
          </a:p>
        </p:txBody>
      </p:sp>
    </p:spTree>
    <p:extLst>
      <p:ext uri="{BB962C8B-B14F-4D97-AF65-F5344CB8AC3E}">
        <p14:creationId xmlns:p14="http://schemas.microsoft.com/office/powerpoint/2010/main" val="137494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buses</a:t>
            </a:r>
          </a:p>
        </p:txBody>
      </p:sp>
      <p:sp>
        <p:nvSpPr>
          <p:cNvPr id="3" name="Content Placeholder 2"/>
          <p:cNvSpPr>
            <a:spLocks noGrp="1"/>
          </p:cNvSpPr>
          <p:nvPr>
            <p:ph idx="1"/>
          </p:nvPr>
        </p:nvSpPr>
        <p:spPr/>
        <p:txBody>
          <a:bodyPr/>
          <a:lstStyle/>
          <a:p>
            <a:r>
              <a:rPr lang="en-GB" dirty="0"/>
              <a:t>Up to 10 buses per hour passing through the site</a:t>
            </a:r>
          </a:p>
          <a:p>
            <a:r>
              <a:rPr lang="en-GB" dirty="0"/>
              <a:t>25 on-site bus stops</a:t>
            </a:r>
          </a:p>
          <a:p>
            <a:r>
              <a:rPr lang="en-GB" dirty="0"/>
              <a:t>Not feasible to pace an enumerator at every bus stop</a:t>
            </a:r>
          </a:p>
          <a:p>
            <a:r>
              <a:rPr lang="en-GB" dirty="0"/>
              <a:t>Place enumerators on buses as they pass through</a:t>
            </a:r>
          </a:p>
          <a:p>
            <a:r>
              <a:rPr lang="en-GB" dirty="0"/>
              <a:t>Reduced required enumerators to 5 </a:t>
            </a:r>
          </a:p>
          <a:p>
            <a:r>
              <a:rPr lang="en-GB" dirty="0"/>
              <a:t>Interviews to determine internalisation levels</a:t>
            </a:r>
          </a:p>
        </p:txBody>
      </p:sp>
      <p:pic>
        <p:nvPicPr>
          <p:cNvPr id="4" name="Content Placeholder 3">
            <a:extLst>
              <a:ext uri="{FF2B5EF4-FFF2-40B4-BE49-F238E27FC236}">
                <a16:creationId xmlns:a16="http://schemas.microsoft.com/office/drawing/2014/main" id="{C4D41ABE-514E-4626-AE7C-2B192972B8B1}"/>
              </a:ext>
            </a:extLst>
          </p:cNvPr>
          <p:cNvPicPr>
            <a:picLocks noChangeAspect="1"/>
          </p:cNvPicPr>
          <p:nvPr/>
        </p:nvPicPr>
        <p:blipFill>
          <a:blip r:embed="rId3"/>
          <a:stretch>
            <a:fillRect/>
          </a:stretch>
        </p:blipFill>
        <p:spPr>
          <a:xfrm>
            <a:off x="6017079" y="2026104"/>
            <a:ext cx="5885029" cy="3678238"/>
          </a:xfrm>
          <a:prstGeom prst="rect">
            <a:avLst/>
          </a:prstGeom>
        </p:spPr>
      </p:pic>
    </p:spTree>
    <p:extLst>
      <p:ext uri="{BB962C8B-B14F-4D97-AF65-F5344CB8AC3E}">
        <p14:creationId xmlns:p14="http://schemas.microsoft.com/office/powerpoint/2010/main" val="258746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Putting the plan into action</a:t>
            </a:r>
          </a:p>
        </p:txBody>
      </p:sp>
      <p:sp>
        <p:nvSpPr>
          <p:cNvPr id="5" name="Content Placeholder 4"/>
          <p:cNvSpPr>
            <a:spLocks noGrp="1"/>
          </p:cNvSpPr>
          <p:nvPr>
            <p:ph idx="1"/>
          </p:nvPr>
        </p:nvSpPr>
        <p:spPr/>
        <p:txBody>
          <a:bodyPr/>
          <a:lstStyle/>
          <a:p>
            <a:r>
              <a:rPr lang="en-GB" dirty="0"/>
              <a:t>Gather permissions to survey internal developments – usual strike rate around 1 in 3</a:t>
            </a:r>
          </a:p>
          <a:p>
            <a:r>
              <a:rPr lang="en-GB" dirty="0"/>
              <a:t>Propose the surveys to TRICS data collection companies</a:t>
            </a:r>
          </a:p>
          <a:p>
            <a:r>
              <a:rPr lang="en-GB" dirty="0"/>
              <a:t>Award and schedule surveys for one day</a:t>
            </a:r>
          </a:p>
        </p:txBody>
      </p:sp>
    </p:spTree>
    <p:extLst>
      <p:ext uri="{BB962C8B-B14F-4D97-AF65-F5344CB8AC3E}">
        <p14:creationId xmlns:p14="http://schemas.microsoft.com/office/powerpoint/2010/main" val="4132229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Awarding the surveys</a:t>
            </a:r>
          </a:p>
        </p:txBody>
      </p:sp>
      <p:sp>
        <p:nvSpPr>
          <p:cNvPr id="3" name="Content Placeholder 2"/>
          <p:cNvSpPr>
            <a:spLocks noGrp="1"/>
          </p:cNvSpPr>
          <p:nvPr>
            <p:ph idx="1"/>
          </p:nvPr>
        </p:nvSpPr>
        <p:spPr/>
        <p:txBody>
          <a:bodyPr/>
          <a:lstStyle/>
          <a:p>
            <a:r>
              <a:rPr lang="en-GB" dirty="0"/>
              <a:t>Surveys split into 2 segments for tendering due to very large number of enumerators that would be required at the same time</a:t>
            </a:r>
          </a:p>
          <a:p>
            <a:r>
              <a:rPr lang="en-GB" dirty="0"/>
              <a:t>QTS awarded the village, Morrison's and other retail park stores surveys</a:t>
            </a:r>
          </a:p>
          <a:p>
            <a:r>
              <a:rPr lang="en-GB" dirty="0"/>
              <a:t>Alpha Parking awarded remaining 4 on-site development surveys</a:t>
            </a:r>
          </a:p>
          <a:p>
            <a:pPr marL="0" indent="0">
              <a:buNone/>
            </a:pPr>
            <a:endParaRPr lang="en-GB" dirty="0"/>
          </a:p>
        </p:txBody>
      </p:sp>
    </p:spTree>
    <p:extLst>
      <p:ext uri="{BB962C8B-B14F-4D97-AF65-F5344CB8AC3E}">
        <p14:creationId xmlns:p14="http://schemas.microsoft.com/office/powerpoint/2010/main" val="1164355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Carrying out the surveys</a:t>
            </a:r>
          </a:p>
        </p:txBody>
      </p:sp>
      <p:sp>
        <p:nvSpPr>
          <p:cNvPr id="3" name="Content Placeholder 2"/>
          <p:cNvSpPr>
            <a:spLocks noGrp="1"/>
          </p:cNvSpPr>
          <p:nvPr>
            <p:ph idx="1"/>
          </p:nvPr>
        </p:nvSpPr>
        <p:spPr/>
        <p:txBody>
          <a:bodyPr/>
          <a:lstStyle/>
          <a:p>
            <a:r>
              <a:rPr lang="en-GB" dirty="0"/>
              <a:t>Surveys took place on Thursday 7 June 2018 from 07:00 – 21:00 </a:t>
            </a:r>
          </a:p>
          <a:p>
            <a:r>
              <a:rPr lang="en-GB" dirty="0"/>
              <a:t>TRICS, QTS and Alpha Parking were all present on site</a:t>
            </a:r>
          </a:p>
          <a:p>
            <a:r>
              <a:rPr lang="en-GB" dirty="0"/>
              <a:t>Weather and conditions were favourable</a:t>
            </a:r>
          </a:p>
          <a:p>
            <a:r>
              <a:rPr lang="en-GB" dirty="0"/>
              <a:t>Over 30 enumerators in total on site for surveys</a:t>
            </a:r>
          </a:p>
          <a:p>
            <a:r>
              <a:rPr lang="en-GB" dirty="0"/>
              <a:t>Some people refused to answer at multiple sites</a:t>
            </a:r>
          </a:p>
          <a:p>
            <a:r>
              <a:rPr lang="en-GB" dirty="0"/>
              <a:t>Possible pre-survey awareness in future</a:t>
            </a:r>
          </a:p>
        </p:txBody>
      </p:sp>
    </p:spTree>
    <p:extLst>
      <p:ext uri="{BB962C8B-B14F-4D97-AF65-F5344CB8AC3E}">
        <p14:creationId xmlns:p14="http://schemas.microsoft.com/office/powerpoint/2010/main" val="3159772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results</a:t>
            </a:r>
          </a:p>
        </p:txBody>
      </p:sp>
      <p:sp>
        <p:nvSpPr>
          <p:cNvPr id="3" name="Content Placeholder 2"/>
          <p:cNvSpPr>
            <a:spLocks noGrp="1"/>
          </p:cNvSpPr>
          <p:nvPr>
            <p:ph idx="1"/>
          </p:nvPr>
        </p:nvSpPr>
        <p:spPr/>
        <p:txBody>
          <a:bodyPr/>
          <a:lstStyle/>
          <a:p>
            <a:r>
              <a:rPr lang="en-GB" dirty="0"/>
              <a:t>All surveys have been received and validated</a:t>
            </a:r>
          </a:p>
          <a:p>
            <a:r>
              <a:rPr lang="en-GB" dirty="0"/>
              <a:t>Carried out some very initial observations of the survey results</a:t>
            </a:r>
          </a:p>
          <a:p>
            <a:r>
              <a:rPr lang="en-GB" dirty="0"/>
              <a:t>TRICS has produced a spreadsheet of some of the data outputs of the surveys</a:t>
            </a:r>
          </a:p>
        </p:txBody>
      </p:sp>
    </p:spTree>
    <p:extLst>
      <p:ext uri="{BB962C8B-B14F-4D97-AF65-F5344CB8AC3E}">
        <p14:creationId xmlns:p14="http://schemas.microsoft.com/office/powerpoint/2010/main" val="142576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35D1ED-8338-4698-B232-86EEA391B6D2}"/>
              </a:ext>
            </a:extLst>
          </p:cNvPr>
          <p:cNvSpPr>
            <a:spLocks noGrp="1"/>
          </p:cNvSpPr>
          <p:nvPr>
            <p:ph type="title"/>
          </p:nvPr>
        </p:nvSpPr>
        <p:spPr/>
        <p:txBody>
          <a:bodyPr/>
          <a:lstStyle/>
          <a:p>
            <a:r>
              <a:rPr lang="en-GB" dirty="0"/>
              <a:t>What and where is Cambourne village?</a:t>
            </a:r>
            <a:endParaRPr lang="en-US" dirty="0"/>
          </a:p>
        </p:txBody>
      </p:sp>
      <p:sp>
        <p:nvSpPr>
          <p:cNvPr id="6" name="Content Placeholder 5">
            <a:extLst>
              <a:ext uri="{FF2B5EF4-FFF2-40B4-BE49-F238E27FC236}">
                <a16:creationId xmlns:a16="http://schemas.microsoft.com/office/drawing/2014/main" id="{7C5306C3-07E8-4DAF-AD98-8221429FA206}"/>
              </a:ext>
            </a:extLst>
          </p:cNvPr>
          <p:cNvSpPr>
            <a:spLocks noGrp="1"/>
          </p:cNvSpPr>
          <p:nvPr>
            <p:ph idx="1"/>
          </p:nvPr>
        </p:nvSpPr>
        <p:spPr/>
        <p:txBody>
          <a:bodyPr/>
          <a:lstStyle/>
          <a:p>
            <a:r>
              <a:rPr lang="en-GB" dirty="0"/>
              <a:t>A new, free standing community in Cambridgeshire.</a:t>
            </a:r>
          </a:p>
          <a:p>
            <a:r>
              <a:rPr lang="en-GB" dirty="0"/>
              <a:t>400 hectares, 4,250 new homes (2,975 private &amp; 1,275 affordable).</a:t>
            </a:r>
          </a:p>
          <a:p>
            <a:r>
              <a:rPr lang="en-GB" dirty="0"/>
              <a:t>Other mixed use including commercial, retail, schools, hotel, sports centre, etc.</a:t>
            </a:r>
          </a:p>
          <a:p>
            <a:r>
              <a:rPr lang="en-GB" dirty="0"/>
              <a:t>Construction commenced in 1998, final completion due in 2020.</a:t>
            </a:r>
          </a:p>
          <a:p>
            <a:r>
              <a:rPr lang="en-GB" dirty="0"/>
              <a:t>Marketed as “a thriving, well balanced and sustainable community”.</a:t>
            </a:r>
          </a:p>
          <a:p>
            <a:r>
              <a:rPr lang="en-GB" dirty="0"/>
              <a:t>Comprises three villages: Great Cambourne, Lower Cambourne, Upper Cambourne</a:t>
            </a:r>
          </a:p>
          <a:p>
            <a:endParaRPr lang="en-US" dirty="0"/>
          </a:p>
        </p:txBody>
      </p:sp>
      <p:pic>
        <p:nvPicPr>
          <p:cNvPr id="7" name="Picture 6">
            <a:extLst>
              <a:ext uri="{FF2B5EF4-FFF2-40B4-BE49-F238E27FC236}">
                <a16:creationId xmlns:a16="http://schemas.microsoft.com/office/drawing/2014/main" id="{A147774D-AA90-45BD-B679-9C703FCBB9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2516890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515E-1D97-4FF0-B4C8-0E8045F52808}"/>
              </a:ext>
            </a:extLst>
          </p:cNvPr>
          <p:cNvSpPr>
            <a:spLocks noGrp="1"/>
          </p:cNvSpPr>
          <p:nvPr>
            <p:ph type="title"/>
          </p:nvPr>
        </p:nvSpPr>
        <p:spPr/>
        <p:txBody>
          <a:bodyPr/>
          <a:lstStyle/>
          <a:p>
            <a:r>
              <a:rPr lang="en-GB" dirty="0"/>
              <a:t>CAMBOURNE VILLAGE: TECHNICAL ANALYSIS &amp; PUBILSHED NOTE</a:t>
            </a:r>
            <a:endParaRPr lang="en-US" dirty="0"/>
          </a:p>
        </p:txBody>
      </p:sp>
      <p:sp>
        <p:nvSpPr>
          <p:cNvPr id="5" name="Content Placeholder 4">
            <a:extLst>
              <a:ext uri="{FF2B5EF4-FFF2-40B4-BE49-F238E27FC236}">
                <a16:creationId xmlns:a16="http://schemas.microsoft.com/office/drawing/2014/main" id="{61CDB7D9-5BF1-4882-9853-CBEAE31A6425}"/>
              </a:ext>
            </a:extLst>
          </p:cNvPr>
          <p:cNvSpPr>
            <a:spLocks noGrp="1"/>
          </p:cNvSpPr>
          <p:nvPr>
            <p:ph idx="1"/>
          </p:nvPr>
        </p:nvSpPr>
        <p:spPr/>
        <p:txBody>
          <a:bodyPr/>
          <a:lstStyle/>
          <a:p>
            <a:r>
              <a:rPr lang="en-GB" dirty="0"/>
              <a:t>The full survey results will be included in the next release of TRICS</a:t>
            </a:r>
          </a:p>
          <a:p>
            <a:r>
              <a:rPr lang="en-GB" dirty="0"/>
              <a:t>New land use category – ‘New Communities’</a:t>
            </a:r>
          </a:p>
          <a:p>
            <a:r>
              <a:rPr lang="en-GB" dirty="0"/>
              <a:t>Further interrogation of surveys</a:t>
            </a:r>
          </a:p>
          <a:p>
            <a:r>
              <a:rPr lang="en-GB" dirty="0"/>
              <a:t>Final report to be produced by TRICS and placed in TRICS Library</a:t>
            </a:r>
          </a:p>
        </p:txBody>
      </p:sp>
      <p:pic>
        <p:nvPicPr>
          <p:cNvPr id="6" name="Picture 5">
            <a:extLst>
              <a:ext uri="{FF2B5EF4-FFF2-40B4-BE49-F238E27FC236}">
                <a16:creationId xmlns:a16="http://schemas.microsoft.com/office/drawing/2014/main" id="{854E0114-7653-433F-B21B-1D0F11B1AC7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67953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546D-A41E-4532-B473-631C7BB0099D}"/>
              </a:ext>
            </a:extLst>
          </p:cNvPr>
          <p:cNvSpPr>
            <a:spLocks noGrp="1"/>
          </p:cNvSpPr>
          <p:nvPr>
            <p:ph type="title"/>
          </p:nvPr>
        </p:nvSpPr>
        <p:spPr/>
        <p:txBody>
          <a:bodyPr/>
          <a:lstStyle/>
          <a:p>
            <a:r>
              <a:rPr lang="en-GB" dirty="0"/>
              <a:t>CAMBOURNE VILLAGE: LOCATION</a:t>
            </a:r>
            <a:endParaRPr lang="en-US" dirty="0"/>
          </a:p>
        </p:txBody>
      </p:sp>
      <p:pic>
        <p:nvPicPr>
          <p:cNvPr id="4" name="Content Placeholder 3">
            <a:extLst>
              <a:ext uri="{FF2B5EF4-FFF2-40B4-BE49-F238E27FC236}">
                <a16:creationId xmlns:a16="http://schemas.microsoft.com/office/drawing/2014/main" id="{0203D8C1-4D9F-4240-8E38-6B617AE11237}"/>
              </a:ext>
            </a:extLst>
          </p:cNvPr>
          <p:cNvPicPr>
            <a:picLocks noGrp="1" noChangeAspect="1"/>
          </p:cNvPicPr>
          <p:nvPr>
            <p:ph idx="1"/>
          </p:nvPr>
        </p:nvPicPr>
        <p:blipFill>
          <a:blip r:embed="rId3"/>
          <a:stretch>
            <a:fillRect/>
          </a:stretch>
        </p:blipFill>
        <p:spPr>
          <a:xfrm>
            <a:off x="438539" y="1884785"/>
            <a:ext cx="7726605" cy="4892734"/>
          </a:xfrm>
          <a:prstGeom prst="rect">
            <a:avLst/>
          </a:prstGeom>
        </p:spPr>
      </p:pic>
      <p:pic>
        <p:nvPicPr>
          <p:cNvPr id="5" name="Picture 4">
            <a:extLst>
              <a:ext uri="{FF2B5EF4-FFF2-40B4-BE49-F238E27FC236}">
                <a16:creationId xmlns:a16="http://schemas.microsoft.com/office/drawing/2014/main" id="{7D84D3E8-58F5-4E51-B349-FAAA5094896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370164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5BD2-FAA2-40CD-9323-FA8640009FD4}"/>
              </a:ext>
            </a:extLst>
          </p:cNvPr>
          <p:cNvSpPr>
            <a:spLocks noGrp="1"/>
          </p:cNvSpPr>
          <p:nvPr>
            <p:ph type="title"/>
          </p:nvPr>
        </p:nvSpPr>
        <p:spPr/>
        <p:txBody>
          <a:bodyPr/>
          <a:lstStyle/>
          <a:p>
            <a:r>
              <a:rPr lang="en-GB" dirty="0"/>
              <a:t>CAMBOURNE VILLAGE: LOCATION</a:t>
            </a:r>
            <a:endParaRPr lang="en-US" dirty="0"/>
          </a:p>
        </p:txBody>
      </p:sp>
      <p:pic>
        <p:nvPicPr>
          <p:cNvPr id="4" name="Content Placeholder 3">
            <a:extLst>
              <a:ext uri="{FF2B5EF4-FFF2-40B4-BE49-F238E27FC236}">
                <a16:creationId xmlns:a16="http://schemas.microsoft.com/office/drawing/2014/main" id="{5B0D2BCA-01ED-4E4D-A64F-FD32202BDABA}"/>
              </a:ext>
            </a:extLst>
          </p:cNvPr>
          <p:cNvPicPr>
            <a:picLocks noGrp="1" noChangeAspect="1"/>
          </p:cNvPicPr>
          <p:nvPr>
            <p:ph idx="1"/>
          </p:nvPr>
        </p:nvPicPr>
        <p:blipFill>
          <a:blip r:embed="rId3"/>
          <a:stretch>
            <a:fillRect/>
          </a:stretch>
        </p:blipFill>
        <p:spPr>
          <a:xfrm>
            <a:off x="442785" y="1859458"/>
            <a:ext cx="7801188" cy="4914566"/>
          </a:xfrm>
          <a:prstGeom prst="rect">
            <a:avLst/>
          </a:prstGeom>
        </p:spPr>
      </p:pic>
      <p:pic>
        <p:nvPicPr>
          <p:cNvPr id="5" name="Picture 4">
            <a:extLst>
              <a:ext uri="{FF2B5EF4-FFF2-40B4-BE49-F238E27FC236}">
                <a16:creationId xmlns:a16="http://schemas.microsoft.com/office/drawing/2014/main" id="{564233C4-4531-4CA6-8007-CD25BC79B85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281086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B11C-7507-41A1-BCC3-DA1E81BEC96D}"/>
              </a:ext>
            </a:extLst>
          </p:cNvPr>
          <p:cNvSpPr>
            <a:spLocks noGrp="1"/>
          </p:cNvSpPr>
          <p:nvPr>
            <p:ph type="title"/>
          </p:nvPr>
        </p:nvSpPr>
        <p:spPr/>
        <p:txBody>
          <a:bodyPr/>
          <a:lstStyle/>
          <a:p>
            <a:r>
              <a:rPr lang="en-GB" dirty="0"/>
              <a:t>THE DEMAND FOR INFORMATION ON NEW SETTLEMENTS </a:t>
            </a:r>
            <a:endParaRPr lang="en-US" dirty="0"/>
          </a:p>
        </p:txBody>
      </p:sp>
      <p:sp>
        <p:nvSpPr>
          <p:cNvPr id="3" name="Content Placeholder 2">
            <a:extLst>
              <a:ext uri="{FF2B5EF4-FFF2-40B4-BE49-F238E27FC236}">
                <a16:creationId xmlns:a16="http://schemas.microsoft.com/office/drawing/2014/main" id="{669DB9A3-268F-4896-A5AA-C1ADCD9B8A20}"/>
              </a:ext>
            </a:extLst>
          </p:cNvPr>
          <p:cNvSpPr>
            <a:spLocks noGrp="1"/>
          </p:cNvSpPr>
          <p:nvPr>
            <p:ph idx="1"/>
          </p:nvPr>
        </p:nvSpPr>
        <p:spPr/>
        <p:txBody>
          <a:bodyPr/>
          <a:lstStyle/>
          <a:p>
            <a:r>
              <a:rPr lang="en-GB" dirty="0"/>
              <a:t>TRICS users (and professionals in the transport planning industry general) have for some time been requesting monitoring data on new settlements.</a:t>
            </a:r>
          </a:p>
          <a:p>
            <a:r>
              <a:rPr lang="en-GB" dirty="0"/>
              <a:t>An issue has always been waiting for a suitable site to be developed.</a:t>
            </a:r>
          </a:p>
          <a:p>
            <a:r>
              <a:rPr lang="en-GB" dirty="0"/>
              <a:t>How “sustainable” are such developments?</a:t>
            </a:r>
          </a:p>
          <a:p>
            <a:r>
              <a:rPr lang="en-GB" dirty="0"/>
              <a:t>Does the reality of trip generation etc match up with the theory?</a:t>
            </a:r>
          </a:p>
          <a:p>
            <a:r>
              <a:rPr lang="en-GB" dirty="0"/>
              <a:t>The question of “internalisation”.</a:t>
            </a:r>
            <a:endParaRPr lang="en-US" dirty="0"/>
          </a:p>
        </p:txBody>
      </p:sp>
      <p:pic>
        <p:nvPicPr>
          <p:cNvPr id="4" name="Picture 3">
            <a:extLst>
              <a:ext uri="{FF2B5EF4-FFF2-40B4-BE49-F238E27FC236}">
                <a16:creationId xmlns:a16="http://schemas.microsoft.com/office/drawing/2014/main" id="{D452C5C7-D3CD-4718-B70F-FBA5CC1C648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248837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B75D-F852-463A-8AA2-DEA2F4A56519}"/>
              </a:ext>
            </a:extLst>
          </p:cNvPr>
          <p:cNvSpPr>
            <a:spLocks noGrp="1"/>
          </p:cNvSpPr>
          <p:nvPr>
            <p:ph type="title"/>
          </p:nvPr>
        </p:nvSpPr>
        <p:spPr/>
        <p:txBody>
          <a:bodyPr/>
          <a:lstStyle/>
          <a:p>
            <a:r>
              <a:rPr lang="en-GB" dirty="0"/>
              <a:t>NEW SETTLEMENTS: THE VIEW OF TRICS</a:t>
            </a:r>
            <a:endParaRPr lang="en-US" dirty="0"/>
          </a:p>
        </p:txBody>
      </p:sp>
      <p:sp>
        <p:nvSpPr>
          <p:cNvPr id="3" name="Content Placeholder 2">
            <a:extLst>
              <a:ext uri="{FF2B5EF4-FFF2-40B4-BE49-F238E27FC236}">
                <a16:creationId xmlns:a16="http://schemas.microsoft.com/office/drawing/2014/main" id="{32DDB068-6885-42B4-8122-6AB210645229}"/>
              </a:ext>
            </a:extLst>
          </p:cNvPr>
          <p:cNvSpPr>
            <a:spLocks noGrp="1"/>
          </p:cNvSpPr>
          <p:nvPr>
            <p:ph idx="1"/>
          </p:nvPr>
        </p:nvSpPr>
        <p:spPr/>
        <p:txBody>
          <a:bodyPr/>
          <a:lstStyle/>
          <a:p>
            <a:r>
              <a:rPr lang="en-GB" dirty="0"/>
              <a:t>TRICS Consortium Limited is committed to a policy of responding to user needs.</a:t>
            </a:r>
          </a:p>
          <a:p>
            <a:r>
              <a:rPr lang="en-GB" dirty="0"/>
              <a:t>A major survey project at a new settlement had been a consideration since the company was formed.</a:t>
            </a:r>
          </a:p>
          <a:p>
            <a:r>
              <a:rPr lang="en-GB" dirty="0"/>
              <a:t>We waited until a suitable development had been constructed and was considered to be “</a:t>
            </a:r>
            <a:r>
              <a:rPr lang="en-GB" dirty="0" err="1"/>
              <a:t>surveyable</a:t>
            </a:r>
            <a:r>
              <a:rPr lang="en-GB" dirty="0"/>
              <a:t>”.</a:t>
            </a:r>
          </a:p>
          <a:p>
            <a:r>
              <a:rPr lang="en-GB" dirty="0"/>
              <a:t>Our data collection methodology allows a flexible approach, which in turn allows us to ask some of the questions of transport professionals, and to deliver some answers.</a:t>
            </a:r>
          </a:p>
          <a:p>
            <a:r>
              <a:rPr lang="en-GB" dirty="0"/>
              <a:t>Once a potential location was found we decided to take a closer look.</a:t>
            </a:r>
            <a:endParaRPr lang="en-US" dirty="0"/>
          </a:p>
        </p:txBody>
      </p:sp>
      <p:pic>
        <p:nvPicPr>
          <p:cNvPr id="4" name="Picture 3">
            <a:extLst>
              <a:ext uri="{FF2B5EF4-FFF2-40B4-BE49-F238E27FC236}">
                <a16:creationId xmlns:a16="http://schemas.microsoft.com/office/drawing/2014/main" id="{182A7D7D-3294-4E89-ABED-ED596EBEF50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259153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382EE-7CA6-4172-8B17-72FA812AB17A}"/>
              </a:ext>
            </a:extLst>
          </p:cNvPr>
          <p:cNvSpPr>
            <a:spLocks noGrp="1"/>
          </p:cNvSpPr>
          <p:nvPr>
            <p:ph type="title"/>
          </p:nvPr>
        </p:nvSpPr>
        <p:spPr/>
        <p:txBody>
          <a:bodyPr/>
          <a:lstStyle/>
          <a:p>
            <a:r>
              <a:rPr lang="en-GB" dirty="0"/>
              <a:t>CAMBOURNE VILLAGE’S INFRASTRUCTURE</a:t>
            </a:r>
            <a:endParaRPr lang="en-US" dirty="0"/>
          </a:p>
        </p:txBody>
      </p:sp>
      <p:sp>
        <p:nvSpPr>
          <p:cNvPr id="5" name="Content Placeholder 4">
            <a:extLst>
              <a:ext uri="{FF2B5EF4-FFF2-40B4-BE49-F238E27FC236}">
                <a16:creationId xmlns:a16="http://schemas.microsoft.com/office/drawing/2014/main" id="{5EF98912-59D0-482C-908E-BB99EADC66A7}"/>
              </a:ext>
            </a:extLst>
          </p:cNvPr>
          <p:cNvSpPr>
            <a:spLocks noGrp="1"/>
          </p:cNvSpPr>
          <p:nvPr>
            <p:ph sz="half" idx="1"/>
          </p:nvPr>
        </p:nvSpPr>
        <p:spPr/>
        <p:txBody>
          <a:bodyPr/>
          <a:lstStyle/>
          <a:p>
            <a:r>
              <a:rPr lang="en-GB" dirty="0"/>
              <a:t>Site consists of residential plus a mix of other uses.</a:t>
            </a:r>
          </a:p>
          <a:p>
            <a:r>
              <a:rPr lang="en-GB" dirty="0" err="1"/>
              <a:t>Cyclepaths</a:t>
            </a:r>
            <a:r>
              <a:rPr lang="en-GB" dirty="0"/>
              <a:t>, bridleways and footpaths all present within the site (mostly shared use).</a:t>
            </a:r>
          </a:p>
          <a:p>
            <a:r>
              <a:rPr lang="en-GB" dirty="0"/>
              <a:t>Three bus routes stop within the site.</a:t>
            </a:r>
          </a:p>
          <a:p>
            <a:r>
              <a:rPr lang="en-GB" dirty="0"/>
              <a:t>Nearest rail stations are St Neots (west), Cambridge (east) and </a:t>
            </a:r>
            <a:r>
              <a:rPr lang="en-GB" dirty="0" err="1"/>
              <a:t>Shepreth</a:t>
            </a:r>
            <a:r>
              <a:rPr lang="en-GB" dirty="0"/>
              <a:t>/Foxton (south-east).</a:t>
            </a:r>
          </a:p>
          <a:p>
            <a:r>
              <a:rPr lang="en-GB" dirty="0"/>
              <a:t>Two vehicle access points (northern and southern boundaries of site).</a:t>
            </a:r>
          </a:p>
          <a:p>
            <a:endParaRPr lang="en-US" dirty="0"/>
          </a:p>
        </p:txBody>
      </p:sp>
    </p:spTree>
    <p:extLst>
      <p:ext uri="{BB962C8B-B14F-4D97-AF65-F5344CB8AC3E}">
        <p14:creationId xmlns:p14="http://schemas.microsoft.com/office/powerpoint/2010/main" val="303407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9B38-B327-43DD-9588-F98E6B5B741D}"/>
              </a:ext>
            </a:extLst>
          </p:cNvPr>
          <p:cNvSpPr>
            <a:spLocks noGrp="1"/>
          </p:cNvSpPr>
          <p:nvPr>
            <p:ph type="title"/>
          </p:nvPr>
        </p:nvSpPr>
        <p:spPr/>
        <p:txBody>
          <a:bodyPr/>
          <a:lstStyle/>
          <a:p>
            <a:r>
              <a:rPr lang="en-GB" dirty="0"/>
              <a:t>CAMBOURNE: BUS SERVICES &amp; ROAD THROUGH-ROUTE</a:t>
            </a:r>
            <a:endParaRPr lang="en-US" dirty="0"/>
          </a:p>
        </p:txBody>
      </p:sp>
      <p:pic>
        <p:nvPicPr>
          <p:cNvPr id="4" name="Content Placeholder 3">
            <a:extLst>
              <a:ext uri="{FF2B5EF4-FFF2-40B4-BE49-F238E27FC236}">
                <a16:creationId xmlns:a16="http://schemas.microsoft.com/office/drawing/2014/main" id="{04ABB1E7-8FF4-4010-B6E9-4139E9E9D30E}"/>
              </a:ext>
            </a:extLst>
          </p:cNvPr>
          <p:cNvPicPr>
            <a:picLocks noGrp="1" noChangeAspect="1"/>
          </p:cNvPicPr>
          <p:nvPr>
            <p:ph idx="1"/>
          </p:nvPr>
        </p:nvPicPr>
        <p:blipFill>
          <a:blip r:embed="rId3"/>
          <a:stretch>
            <a:fillRect/>
          </a:stretch>
        </p:blipFill>
        <p:spPr>
          <a:xfrm>
            <a:off x="429208" y="1826831"/>
            <a:ext cx="8677470" cy="4974865"/>
          </a:xfrm>
          <a:prstGeom prst="rect">
            <a:avLst/>
          </a:prstGeom>
        </p:spPr>
      </p:pic>
      <p:pic>
        <p:nvPicPr>
          <p:cNvPr id="5" name="Picture 4">
            <a:extLst>
              <a:ext uri="{FF2B5EF4-FFF2-40B4-BE49-F238E27FC236}">
                <a16:creationId xmlns:a16="http://schemas.microsoft.com/office/drawing/2014/main" id="{339E670A-C1E2-4CB6-9E6A-EC930B08634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824366" y="1915436"/>
            <a:ext cx="888435" cy="909187"/>
          </a:xfrm>
          <a:prstGeom prst="rect">
            <a:avLst/>
          </a:prstGeom>
        </p:spPr>
      </p:pic>
    </p:spTree>
    <p:extLst>
      <p:ext uri="{BB962C8B-B14F-4D97-AF65-F5344CB8AC3E}">
        <p14:creationId xmlns:p14="http://schemas.microsoft.com/office/powerpoint/2010/main" val="231472039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7" ma:contentTypeDescription="Create a new document." ma:contentTypeScope="" ma:versionID="78ddf3aff6527c84ac0dc62429be23b8">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55dcc9a28b69a944de9a29f18b4061e"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Props1.xml><?xml version="1.0" encoding="utf-8"?>
<ds:datastoreItem xmlns:ds="http://schemas.openxmlformats.org/officeDocument/2006/customXml" ds:itemID="{A24111FB-6211-4F24-B0FC-162BC4DC75BE}">
  <ds:schemaRefs>
    <ds:schemaRef ds:uri="http://schemas.microsoft.com/sharepoint/v3/contenttype/forms"/>
  </ds:schemaRefs>
</ds:datastoreItem>
</file>

<file path=customXml/itemProps2.xml><?xml version="1.0" encoding="utf-8"?>
<ds:datastoreItem xmlns:ds="http://schemas.openxmlformats.org/officeDocument/2006/customXml" ds:itemID="{957A267C-AE63-4BE5-A65B-A8B4F1CFB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792893-8348-4103-BF1D-03850D7AB38E}">
  <ds:schemaRefs>
    <ds:schemaRef ds:uri="http://schemas.microsoft.com/office/2006/metadata/properties"/>
    <ds:schemaRef ds:uri="http://schemas.microsoft.com/office/infopath/2007/PartnerControls"/>
    <ds:schemaRef ds:uri="d0294d5e-4e3d-4b1c-9473-73456619eb66"/>
    <ds:schemaRef ds:uri="6b2095e5-45cc-46a0-a5ff-7534f9b29bc9"/>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994</TotalTime>
  <Words>4198</Words>
  <Application>Microsoft Office PowerPoint</Application>
  <PresentationFormat>Widescreen</PresentationFormat>
  <Paragraphs>226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Gill Sans MT</vt:lpstr>
      <vt:lpstr>Wingdings 2</vt:lpstr>
      <vt:lpstr>Dividend</vt:lpstr>
      <vt:lpstr>Cambourne Village: a major survey project by trics</vt:lpstr>
      <vt:lpstr>Cambourne village: a major survey project by trics</vt:lpstr>
      <vt:lpstr>What and where is Cambourne village?</vt:lpstr>
      <vt:lpstr>CAMBOURNE VILLAGE: LOCATION</vt:lpstr>
      <vt:lpstr>CAMBOURNE VILLAGE: LOCATION</vt:lpstr>
      <vt:lpstr>THE DEMAND FOR INFORMATION ON NEW SETTLEMENTS </vt:lpstr>
      <vt:lpstr>NEW SETTLEMENTS: THE VIEW OF TRICS</vt:lpstr>
      <vt:lpstr>CAMBOURNE VILLAGE’S INFRASTRUCTURE</vt:lpstr>
      <vt:lpstr>CAMBOURNE: BUS SERVICES &amp; ROAD THROUGH-ROUTE</vt:lpstr>
      <vt:lpstr>TRAVEL PLANS &amp; MONITORING REPORTS: CAMBOURNE WEST</vt:lpstr>
      <vt:lpstr>TRAVEL PLAN OVERVIEW</vt:lpstr>
      <vt:lpstr>TRAVEL PLAN: BASELINE &amp; TARGETS</vt:lpstr>
      <vt:lpstr>SUMMARY OF TRAVEL PLAN MEASURES</vt:lpstr>
      <vt:lpstr>SUMMARY OF TRAVEL PLAN MEASURES</vt:lpstr>
      <vt:lpstr>CAMBOURNE WEST YEAR 2 MONITORING SURVEY FINDINGS</vt:lpstr>
      <vt:lpstr>THE CONCEPT OF A TRICS SURVEY AT CAMBOURNE</vt:lpstr>
      <vt:lpstr>THE TRICS SURVEY: INTERNALISATION</vt:lpstr>
      <vt:lpstr>SAVING ON COSTS: EAST ANGLIA DATA COLLECTION REGION</vt:lpstr>
      <vt:lpstr>THE NEXT STEPS</vt:lpstr>
      <vt:lpstr>What to survey?</vt:lpstr>
      <vt:lpstr>What to survey?</vt:lpstr>
      <vt:lpstr>How to survey?</vt:lpstr>
      <vt:lpstr>How to survey?</vt:lpstr>
      <vt:lpstr>Through traffic</vt:lpstr>
      <vt:lpstr>buses</vt:lpstr>
      <vt:lpstr>Putting the plan into action</vt:lpstr>
      <vt:lpstr>Awarding the surveys</vt:lpstr>
      <vt:lpstr>Carrying out the surveys</vt:lpstr>
      <vt:lpstr>The results</vt:lpstr>
      <vt:lpstr>CAMBOURNE VILLAGE: TECHNICAL ANALYSIS &amp; PUBILSHED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Cambourne Village: a major survey project by trics</dc:title>
  <dc:creator>Ian</dc:creator>
  <cp:lastModifiedBy>Ian Coles | TRICS</cp:lastModifiedBy>
  <cp:revision>94</cp:revision>
  <dcterms:created xsi:type="dcterms:W3CDTF">2018-06-12T09:24:21Z</dcterms:created>
  <dcterms:modified xsi:type="dcterms:W3CDTF">2023-09-12T08:57:59Z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